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8" r:id="rId4"/>
    <p:sldId id="259"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475B4C-0A44-CBD7-1CB3-414260C46605}" v="2" dt="2024-10-03T12:03:37.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E Newey" userId="036bb334-f544-4385-92c6-894987495dd7" providerId="ADAL" clId="{7B688F3F-9395-4626-9E2A-67C469BC5E69}"/>
    <pc:docChg chg="custSel modSld">
      <pc:chgData name="Miss E Newey" userId="036bb334-f544-4385-92c6-894987495dd7" providerId="ADAL" clId="{7B688F3F-9395-4626-9E2A-67C469BC5E69}" dt="2024-10-03T11:58:14.749" v="380" actId="1076"/>
      <pc:docMkLst>
        <pc:docMk/>
      </pc:docMkLst>
      <pc:sldChg chg="modSp mod">
        <pc:chgData name="Miss E Newey" userId="036bb334-f544-4385-92c6-894987495dd7" providerId="ADAL" clId="{7B688F3F-9395-4626-9E2A-67C469BC5E69}" dt="2024-10-03T11:58:14.749" v="380" actId="1076"/>
        <pc:sldMkLst>
          <pc:docMk/>
          <pc:sldMk cId="211294103" sldId="264"/>
        </pc:sldMkLst>
        <pc:spChg chg="mod">
          <ac:chgData name="Miss E Newey" userId="036bb334-f544-4385-92c6-894987495dd7" providerId="ADAL" clId="{7B688F3F-9395-4626-9E2A-67C469BC5E69}" dt="2024-10-03T11:58:14.749" v="380" actId="1076"/>
          <ac:spMkLst>
            <pc:docMk/>
            <pc:sldMk cId="211294103" sldId="264"/>
            <ac:spMk id="2" creationId="{2EFDAEC4-E0C1-4F13-A318-B03E7CAECA15}"/>
          </ac:spMkLst>
        </pc:spChg>
        <pc:picChg chg="mod">
          <ac:chgData name="Miss E Newey" userId="036bb334-f544-4385-92c6-894987495dd7" providerId="ADAL" clId="{7B688F3F-9395-4626-9E2A-67C469BC5E69}" dt="2024-10-03T11:54:16.673" v="196" actId="1076"/>
          <ac:picMkLst>
            <pc:docMk/>
            <pc:sldMk cId="211294103" sldId="264"/>
            <ac:picMk id="1026" creationId="{D69F7C7F-23AD-4C13-BF4E-FBB3FDD1DAB5}"/>
          </ac:picMkLst>
        </pc:picChg>
      </pc:sldChg>
    </pc:docChg>
  </pc:docChgLst>
  <pc:docChgLst>
    <pc:chgData name="Mrs J Mollyneaux" userId="S::jmollyneaux@bourton.school::55f12a91-6194-4c35-84fe-ed35ae116b30" providerId="AD" clId="Web-{41475B4C-0A44-CBD7-1CB3-414260C46605}"/>
    <pc:docChg chg="modSld">
      <pc:chgData name="Mrs J Mollyneaux" userId="S::jmollyneaux@bourton.school::55f12a91-6194-4c35-84fe-ed35ae116b30" providerId="AD" clId="Web-{41475B4C-0A44-CBD7-1CB3-414260C46605}" dt="2024-10-03T12:03:37.291" v="1" actId="1076"/>
      <pc:docMkLst>
        <pc:docMk/>
      </pc:docMkLst>
      <pc:sldChg chg="modSp">
        <pc:chgData name="Mrs J Mollyneaux" userId="S::jmollyneaux@bourton.school::55f12a91-6194-4c35-84fe-ed35ae116b30" providerId="AD" clId="Web-{41475B4C-0A44-CBD7-1CB3-414260C46605}" dt="2024-10-03T12:03:37.291" v="1" actId="1076"/>
        <pc:sldMkLst>
          <pc:docMk/>
          <pc:sldMk cId="2856612972" sldId="261"/>
        </pc:sldMkLst>
        <pc:picChg chg="mod">
          <ac:chgData name="Mrs J Mollyneaux" userId="S::jmollyneaux@bourton.school::55f12a91-6194-4c35-84fe-ed35ae116b30" providerId="AD" clId="Web-{41475B4C-0A44-CBD7-1CB3-414260C46605}" dt="2024-10-03T12:03:37.291" v="1" actId="1076"/>
          <ac:picMkLst>
            <pc:docMk/>
            <pc:sldMk cId="2856612972" sldId="261"/>
            <ac:picMk id="1028" creationId="{EDEC3304-5AB1-446A-AC2E-8A85C38B7C5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90305-B131-427C-81DA-B863A1F154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422495-156A-4072-935B-3C8C1A7DC2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A5A0F68-AFA6-437C-8B82-82682314E7B5}"/>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5" name="Footer Placeholder 4">
            <a:extLst>
              <a:ext uri="{FF2B5EF4-FFF2-40B4-BE49-F238E27FC236}">
                <a16:creationId xmlns:a16="http://schemas.microsoft.com/office/drawing/2014/main" id="{7157AFA3-04DA-4985-83BC-4A67563420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B7919E-D0EB-4C68-AD2B-222779398727}"/>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3668465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00A-6532-4A13-93D2-565048B96F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D18DBAB-2A57-4C52-9BDC-5958B5F742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C825B9-434D-4AB2-ABF4-F307738EC5FC}"/>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5" name="Footer Placeholder 4">
            <a:extLst>
              <a:ext uri="{FF2B5EF4-FFF2-40B4-BE49-F238E27FC236}">
                <a16:creationId xmlns:a16="http://schemas.microsoft.com/office/drawing/2014/main" id="{F9123822-289D-4E86-89F2-EC59A3CA93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852480-6865-429E-B167-E528BBBA8234}"/>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2247509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72D3B-AF14-48C0-BB89-EC83786C5A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4702095-D87F-41AB-A874-E64B46B84F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919276-58F6-4495-B5B7-B9BCA8C3C63A}"/>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5" name="Footer Placeholder 4">
            <a:extLst>
              <a:ext uri="{FF2B5EF4-FFF2-40B4-BE49-F238E27FC236}">
                <a16:creationId xmlns:a16="http://schemas.microsoft.com/office/drawing/2014/main" id="{2A5ECCB9-80AC-44F6-B9BB-70733615C5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EBBE29-F279-489C-BEE7-04FA1BA95960}"/>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2518951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6160E-3FEB-4ED5-B180-88D4FDECF5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35CB5B-1B01-4F83-8BDE-F333048BE0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C7B1649-EEAB-4FA2-9219-022FE28C67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DFDF6E7-7F91-4885-B7D0-0D1077A4ECD4}"/>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6" name="Footer Placeholder 5">
            <a:extLst>
              <a:ext uri="{FF2B5EF4-FFF2-40B4-BE49-F238E27FC236}">
                <a16:creationId xmlns:a16="http://schemas.microsoft.com/office/drawing/2014/main" id="{015DB9BC-D99E-4F08-9A36-AC14B66F39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2CC039-0855-4B34-B911-AE4048544284}"/>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249019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60305-4400-443B-822A-B16937A232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E4219BE-A029-4DE7-AA4A-6186727E3F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9243FF0-3104-46DF-B421-F76B64A5B1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4B35CB5-A362-4027-A423-80E18E346E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1675AA-D05E-4B5E-9AB9-0F7782F780D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440E4E1-F166-445D-91DD-72B69561D18D}"/>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8" name="Footer Placeholder 7">
            <a:extLst>
              <a:ext uri="{FF2B5EF4-FFF2-40B4-BE49-F238E27FC236}">
                <a16:creationId xmlns:a16="http://schemas.microsoft.com/office/drawing/2014/main" id="{F4C2E6DC-281B-4F2F-B3FF-566AE0FBC9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8DAD611-295E-4F40-B759-C5D65DDE212A}"/>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2716205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A71CE-4125-47A3-BBF3-29948230734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C07CAF4-B8CA-4424-A4DB-5407E8A63E8F}"/>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4" name="Footer Placeholder 3">
            <a:extLst>
              <a:ext uri="{FF2B5EF4-FFF2-40B4-BE49-F238E27FC236}">
                <a16:creationId xmlns:a16="http://schemas.microsoft.com/office/drawing/2014/main" id="{449926AF-1B28-42E5-8400-3F32B1151C2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7CF7C3-FCF8-4FB8-85BB-069831AEAC0F}"/>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2041882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069D54-5A2E-4C3A-8107-716D002CFE46}"/>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3" name="Footer Placeholder 2">
            <a:extLst>
              <a:ext uri="{FF2B5EF4-FFF2-40B4-BE49-F238E27FC236}">
                <a16:creationId xmlns:a16="http://schemas.microsoft.com/office/drawing/2014/main" id="{0B79EB0A-6368-4CED-8906-3140406368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543644-D7BD-4710-A84E-B75883F0E49E}"/>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3885387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FDC26-315E-404D-8DE0-6DCA8CED01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93E88AF-1ED5-44F1-88C6-308F51F2A8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D17B47-CAF6-445C-B7EC-D4CE567AED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1AB06D-7EF9-4DE6-96E4-706E78A972E5}"/>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6" name="Footer Placeholder 5">
            <a:extLst>
              <a:ext uri="{FF2B5EF4-FFF2-40B4-BE49-F238E27FC236}">
                <a16:creationId xmlns:a16="http://schemas.microsoft.com/office/drawing/2014/main" id="{B5425601-9F18-4A98-84CF-29AE68242D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1F2865-ED16-43CB-AD9C-58EFFF14F652}"/>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16980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67ACA-2F9B-4538-BF08-4F5C9E92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60602E7-065C-47EA-9704-66D3464229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3D1DFD4-8743-45DC-A3F1-1B9A58567E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BB63D2-2A2E-49B1-958F-9E6545A6D5A2}"/>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6" name="Footer Placeholder 5">
            <a:extLst>
              <a:ext uri="{FF2B5EF4-FFF2-40B4-BE49-F238E27FC236}">
                <a16:creationId xmlns:a16="http://schemas.microsoft.com/office/drawing/2014/main" id="{6126A6E4-4340-447D-8CC8-AC35A3FF89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1F96A2-981B-43C9-9B6C-4E49C7A08F2B}"/>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2050979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11982-14F9-4E2F-8E3D-BD3F72C6DF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3C9E02-5428-4F5D-BA35-6EFAC2195E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677A9C-A737-4824-85F3-196F63076515}"/>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5" name="Footer Placeholder 4">
            <a:extLst>
              <a:ext uri="{FF2B5EF4-FFF2-40B4-BE49-F238E27FC236}">
                <a16:creationId xmlns:a16="http://schemas.microsoft.com/office/drawing/2014/main" id="{7120EDEF-6CC5-4C31-9B22-0B6977184C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139551-6582-41BD-880A-40C1041764E5}"/>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2447780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757378-0CCA-4CCA-B8EA-A4F41FA707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824989-A9CF-46A5-BC08-8952EDDFBB8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2CA342-7B9C-4890-8122-0B9A751C0D43}"/>
              </a:ext>
            </a:extLst>
          </p:cNvPr>
          <p:cNvSpPr>
            <a:spLocks noGrp="1"/>
          </p:cNvSpPr>
          <p:nvPr>
            <p:ph type="dt" sz="half" idx="10"/>
          </p:nvPr>
        </p:nvSpPr>
        <p:spPr/>
        <p:txBody>
          <a:bodyPr/>
          <a:lstStyle/>
          <a:p>
            <a:fld id="{E33F0362-3996-4194-94D3-836640DB946A}" type="datetimeFigureOut">
              <a:rPr lang="en-GB" smtClean="0"/>
              <a:t>03/10/2024</a:t>
            </a:fld>
            <a:endParaRPr lang="en-GB"/>
          </a:p>
        </p:txBody>
      </p:sp>
      <p:sp>
        <p:nvSpPr>
          <p:cNvPr id="5" name="Footer Placeholder 4">
            <a:extLst>
              <a:ext uri="{FF2B5EF4-FFF2-40B4-BE49-F238E27FC236}">
                <a16:creationId xmlns:a16="http://schemas.microsoft.com/office/drawing/2014/main" id="{4B2F88B7-1E3E-4917-AA49-611C8E3CC6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3D2C6-F38F-4D72-B165-CC52D3DAD9E9}"/>
              </a:ext>
            </a:extLst>
          </p:cNvPr>
          <p:cNvSpPr>
            <a:spLocks noGrp="1"/>
          </p:cNvSpPr>
          <p:nvPr>
            <p:ph type="sldNum" sz="quarter" idx="12"/>
          </p:nvPr>
        </p:nvSpPr>
        <p:spPr/>
        <p:txBody>
          <a:bodyPr/>
          <a:lstStyle/>
          <a:p>
            <a:fld id="{6D49855A-555C-4407-BA90-DDF29B37DCAD}" type="slidenum">
              <a:rPr lang="en-GB" smtClean="0"/>
              <a:t>‹#›</a:t>
            </a:fld>
            <a:endParaRPr lang="en-GB"/>
          </a:p>
        </p:txBody>
      </p:sp>
    </p:spTree>
    <p:extLst>
      <p:ext uri="{BB962C8B-B14F-4D97-AF65-F5344CB8AC3E}">
        <p14:creationId xmlns:p14="http://schemas.microsoft.com/office/powerpoint/2010/main" val="977624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1F8456-3FB6-4259-9D54-A3DB9F746C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F9F6CD-DD51-4360-9434-A3219D10A4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C00990-68C7-4E80-BF1C-2262165503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3F0362-3996-4194-94D3-836640DB946A}" type="datetimeFigureOut">
              <a:rPr lang="en-GB" smtClean="0"/>
              <a:t>03/10/2024</a:t>
            </a:fld>
            <a:endParaRPr lang="en-GB"/>
          </a:p>
        </p:txBody>
      </p:sp>
      <p:sp>
        <p:nvSpPr>
          <p:cNvPr id="5" name="Footer Placeholder 4">
            <a:extLst>
              <a:ext uri="{FF2B5EF4-FFF2-40B4-BE49-F238E27FC236}">
                <a16:creationId xmlns:a16="http://schemas.microsoft.com/office/drawing/2014/main" id="{CB77FA3F-41A5-4440-8710-3159EB8F81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2D6624B-0C78-4EBD-AE82-43FF62A94C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49855A-555C-4407-BA90-DDF29B37DCAD}" type="slidenum">
              <a:rPr lang="en-GB" smtClean="0"/>
              <a:t>‹#›</a:t>
            </a:fld>
            <a:endParaRPr lang="en-GB"/>
          </a:p>
        </p:txBody>
      </p:sp>
    </p:spTree>
    <p:extLst>
      <p:ext uri="{BB962C8B-B14F-4D97-AF65-F5344CB8AC3E}">
        <p14:creationId xmlns:p14="http://schemas.microsoft.com/office/powerpoint/2010/main" val="3140105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s://axis.ncetm.org.uk/mastering-number-202425/videos-reception/"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77DFA-01BC-4622-AD60-0E4F59291B2B}"/>
              </a:ext>
            </a:extLst>
          </p:cNvPr>
          <p:cNvSpPr>
            <a:spLocks noGrp="1"/>
          </p:cNvSpPr>
          <p:nvPr>
            <p:ph type="ctrTitle"/>
          </p:nvPr>
        </p:nvSpPr>
        <p:spPr>
          <a:xfrm>
            <a:off x="689687" y="1027924"/>
            <a:ext cx="4951445" cy="4279640"/>
          </a:xfrm>
        </p:spPr>
        <p:txBody>
          <a:bodyPr>
            <a:normAutofit/>
          </a:bodyPr>
          <a:lstStyle/>
          <a:p>
            <a:r>
              <a:rPr lang="en-GB" sz="8000">
                <a:latin typeface="Comic Sans MS" panose="030F0702030302020204" pitchFamily="66" charset="0"/>
              </a:rPr>
              <a:t>Maths</a:t>
            </a:r>
            <a:br>
              <a:rPr lang="en-GB" sz="8000">
                <a:latin typeface="Comic Sans MS" panose="030F0702030302020204" pitchFamily="66" charset="0"/>
              </a:rPr>
            </a:br>
            <a:r>
              <a:rPr lang="en-GB" sz="8000">
                <a:latin typeface="Comic Sans MS" panose="030F0702030302020204" pitchFamily="66" charset="0"/>
              </a:rPr>
              <a:t>in Reception</a:t>
            </a:r>
          </a:p>
        </p:txBody>
      </p:sp>
      <p:pic>
        <p:nvPicPr>
          <p:cNvPr id="4" name="Picture 3">
            <a:extLst>
              <a:ext uri="{FF2B5EF4-FFF2-40B4-BE49-F238E27FC236}">
                <a16:creationId xmlns:a16="http://schemas.microsoft.com/office/drawing/2014/main" id="{1BB544B0-FDCA-4088-B480-1C9B2A956785}"/>
              </a:ext>
            </a:extLst>
          </p:cNvPr>
          <p:cNvPicPr>
            <a:picLocks noChangeAspect="1"/>
          </p:cNvPicPr>
          <p:nvPr/>
        </p:nvPicPr>
        <p:blipFill rotWithShape="1">
          <a:blip r:embed="rId2"/>
          <a:srcRect l="23986"/>
          <a:stretch/>
        </p:blipFill>
        <p:spPr>
          <a:xfrm>
            <a:off x="9242705" y="231068"/>
            <a:ext cx="2677399" cy="1973447"/>
          </a:xfrm>
          <a:prstGeom prst="rect">
            <a:avLst/>
          </a:prstGeom>
        </p:spPr>
      </p:pic>
      <p:pic>
        <p:nvPicPr>
          <p:cNvPr id="1026" name="Picture 2" descr="Image result for maths in early years">
            <a:extLst>
              <a:ext uri="{FF2B5EF4-FFF2-40B4-BE49-F238E27FC236}">
                <a16:creationId xmlns:a16="http://schemas.microsoft.com/office/drawing/2014/main" id="{B6D4E08F-E62D-4D29-BC3E-EAADDDE5E90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762"/>
          <a:stretch/>
        </p:blipFill>
        <p:spPr bwMode="auto">
          <a:xfrm>
            <a:off x="6291323" y="4655973"/>
            <a:ext cx="2677398" cy="195260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maths in early years">
            <a:extLst>
              <a:ext uri="{FF2B5EF4-FFF2-40B4-BE49-F238E27FC236}">
                <a16:creationId xmlns:a16="http://schemas.microsoft.com/office/drawing/2014/main" id="{EDEC3304-5AB1-446A-AC2E-8A85C38B7C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6907" y="2426789"/>
            <a:ext cx="2685870" cy="200804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E4EA2F5-EDED-45B2-8064-8B941B059952}"/>
              </a:ext>
            </a:extLst>
          </p:cNvPr>
          <p:cNvPicPr>
            <a:picLocks noChangeAspect="1"/>
          </p:cNvPicPr>
          <p:nvPr/>
        </p:nvPicPr>
        <p:blipFill rotWithShape="1">
          <a:blip r:embed="rId5"/>
          <a:srcRect r="12417"/>
          <a:stretch/>
        </p:blipFill>
        <p:spPr>
          <a:xfrm>
            <a:off x="6301898" y="2437772"/>
            <a:ext cx="2666823" cy="2027144"/>
          </a:xfrm>
          <a:prstGeom prst="rect">
            <a:avLst/>
          </a:prstGeom>
        </p:spPr>
      </p:pic>
      <p:pic>
        <p:nvPicPr>
          <p:cNvPr id="8" name="Picture 7">
            <a:extLst>
              <a:ext uri="{FF2B5EF4-FFF2-40B4-BE49-F238E27FC236}">
                <a16:creationId xmlns:a16="http://schemas.microsoft.com/office/drawing/2014/main" id="{CF11D936-B7B8-4A16-AFA0-ED02DCA0615A}"/>
              </a:ext>
            </a:extLst>
          </p:cNvPr>
          <p:cNvPicPr>
            <a:picLocks noChangeAspect="1"/>
          </p:cNvPicPr>
          <p:nvPr/>
        </p:nvPicPr>
        <p:blipFill rotWithShape="1">
          <a:blip r:embed="rId6"/>
          <a:srcRect t="3677"/>
          <a:stretch/>
        </p:blipFill>
        <p:spPr>
          <a:xfrm>
            <a:off x="6301898" y="240292"/>
            <a:ext cx="2705617" cy="1952604"/>
          </a:xfrm>
          <a:prstGeom prst="rect">
            <a:avLst/>
          </a:prstGeom>
        </p:spPr>
      </p:pic>
      <p:pic>
        <p:nvPicPr>
          <p:cNvPr id="9" name="Picture 8">
            <a:extLst>
              <a:ext uri="{FF2B5EF4-FFF2-40B4-BE49-F238E27FC236}">
                <a16:creationId xmlns:a16="http://schemas.microsoft.com/office/drawing/2014/main" id="{327D44F8-37C3-43CE-8748-E6CEC99027E7}"/>
              </a:ext>
            </a:extLst>
          </p:cNvPr>
          <p:cNvPicPr>
            <a:picLocks noChangeAspect="1"/>
          </p:cNvPicPr>
          <p:nvPr/>
        </p:nvPicPr>
        <p:blipFill rotWithShape="1">
          <a:blip r:embed="rId7"/>
          <a:srcRect l="7529"/>
          <a:stretch/>
        </p:blipFill>
        <p:spPr>
          <a:xfrm>
            <a:off x="9246933" y="4665844"/>
            <a:ext cx="2685870" cy="1918102"/>
          </a:xfrm>
          <a:prstGeom prst="rect">
            <a:avLst/>
          </a:prstGeom>
        </p:spPr>
      </p:pic>
    </p:spTree>
    <p:extLst>
      <p:ext uri="{BB962C8B-B14F-4D97-AF65-F5344CB8AC3E}">
        <p14:creationId xmlns:p14="http://schemas.microsoft.com/office/powerpoint/2010/main" val="2856612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0E92CA8-29A9-4D1F-BB04-F94109A0CEEA}"/>
              </a:ext>
            </a:extLst>
          </p:cNvPr>
          <p:cNvSpPr txBox="1"/>
          <p:nvPr/>
        </p:nvSpPr>
        <p:spPr>
          <a:xfrm>
            <a:off x="780553" y="654678"/>
            <a:ext cx="10630894" cy="4770537"/>
          </a:xfrm>
          <a:prstGeom prst="rect">
            <a:avLst/>
          </a:prstGeom>
          <a:noFill/>
        </p:spPr>
        <p:txBody>
          <a:bodyPr wrap="square">
            <a:spAutoFit/>
          </a:bodyPr>
          <a:lstStyle/>
          <a:p>
            <a:pPr algn="ctr"/>
            <a:r>
              <a:rPr lang="en-US" sz="4000" b="1">
                <a:effectLst>
                  <a:outerShdw blurRad="38100" dist="38100" dir="2700000" algn="tl">
                    <a:srgbClr val="000000">
                      <a:alpha val="43137"/>
                    </a:srgbClr>
                  </a:outerShdw>
                </a:effectLst>
                <a:latin typeface="Comic Sans MS" panose="030F0702030302020204" pitchFamily="66" charset="0"/>
              </a:rPr>
              <a:t>INTRODUCTION</a:t>
            </a:r>
          </a:p>
          <a:p>
            <a:pPr algn="ctr"/>
            <a:endParaRPr lang="en-US" sz="4000" b="1">
              <a:effectLst>
                <a:outerShdw blurRad="38100" dist="38100" dir="2700000" algn="tl">
                  <a:srgbClr val="000000">
                    <a:alpha val="43137"/>
                  </a:srgbClr>
                </a:outerShdw>
              </a:effectLst>
              <a:latin typeface="Comic Sans MS" panose="030F0702030302020204" pitchFamily="66" charset="0"/>
            </a:endParaRPr>
          </a:p>
          <a:p>
            <a:r>
              <a:rPr lang="en-US" sz="2800">
                <a:latin typeface="Comic Sans MS" panose="030F0702030302020204" pitchFamily="66" charset="0"/>
              </a:rPr>
              <a:t>In the Early Years Foundation Stage we teach using the DFE Statutory Framework for the Early Years Foundation Stage and the Development Matters Guidance. </a:t>
            </a:r>
          </a:p>
          <a:p>
            <a:endParaRPr lang="en-US" sz="2800">
              <a:latin typeface="Comic Sans MS" panose="030F0702030302020204" pitchFamily="66" charset="0"/>
            </a:endParaRPr>
          </a:p>
          <a:p>
            <a:r>
              <a:rPr lang="en-US" sz="2800">
                <a:latin typeface="Comic Sans MS" panose="030F0702030302020204" pitchFamily="66" charset="0"/>
              </a:rPr>
              <a:t>The teaching of Mathematics in the Early Years Foundation Stage (EYFS) is split into 2 areas:</a:t>
            </a:r>
          </a:p>
          <a:p>
            <a:r>
              <a:rPr lang="en-US" sz="2800">
                <a:latin typeface="Comic Sans MS" panose="030F0702030302020204" pitchFamily="66" charset="0"/>
              </a:rPr>
              <a:t>– Number </a:t>
            </a:r>
          </a:p>
          <a:p>
            <a:r>
              <a:rPr lang="en-US" sz="2800">
                <a:latin typeface="Comic Sans MS" panose="030F0702030302020204" pitchFamily="66" charset="0"/>
              </a:rPr>
              <a:t>– Numerical Pattern</a:t>
            </a:r>
            <a:endParaRPr lang="en-GB" sz="2800">
              <a:latin typeface="Comic Sans MS" panose="030F0702030302020204" pitchFamily="66" charset="0"/>
            </a:endParaRPr>
          </a:p>
        </p:txBody>
      </p:sp>
    </p:spTree>
    <p:extLst>
      <p:ext uri="{BB962C8B-B14F-4D97-AF65-F5344CB8AC3E}">
        <p14:creationId xmlns:p14="http://schemas.microsoft.com/office/powerpoint/2010/main" val="4046168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82AFF60-D9DE-4D65-9020-88E66501E1F5}"/>
              </a:ext>
            </a:extLst>
          </p:cNvPr>
          <p:cNvSpPr txBox="1"/>
          <p:nvPr/>
        </p:nvSpPr>
        <p:spPr>
          <a:xfrm>
            <a:off x="502257" y="273019"/>
            <a:ext cx="11187485" cy="6063198"/>
          </a:xfrm>
          <a:prstGeom prst="rect">
            <a:avLst/>
          </a:prstGeom>
          <a:noFill/>
        </p:spPr>
        <p:txBody>
          <a:bodyPr wrap="square">
            <a:spAutoFit/>
          </a:bodyPr>
          <a:lstStyle/>
          <a:p>
            <a:pPr algn="ctr"/>
            <a:r>
              <a:rPr lang="en-US" sz="4000" b="1">
                <a:effectLst>
                  <a:outerShdw blurRad="38100" dist="38100" dir="2700000" algn="tl">
                    <a:srgbClr val="000000">
                      <a:alpha val="43137"/>
                    </a:srgbClr>
                  </a:outerShdw>
                </a:effectLst>
                <a:latin typeface="Comic Sans MS" panose="030F0702030302020204" pitchFamily="66" charset="0"/>
              </a:rPr>
              <a:t>Number</a:t>
            </a:r>
          </a:p>
          <a:p>
            <a:endParaRPr lang="en-US" sz="4000" b="1">
              <a:effectLst>
                <a:outerShdw blurRad="38100" dist="38100" dir="2700000" algn="tl">
                  <a:srgbClr val="000000">
                    <a:alpha val="43137"/>
                  </a:srgbClr>
                </a:outerShdw>
              </a:effectLst>
              <a:latin typeface="Comic Sans MS" panose="030F0702030302020204" pitchFamily="66" charset="0"/>
            </a:endParaRPr>
          </a:p>
          <a:p>
            <a:r>
              <a:rPr lang="en-US" sz="2800">
                <a:latin typeface="Comic Sans MS" panose="030F0702030302020204" pitchFamily="66" charset="0"/>
              </a:rPr>
              <a:t>By the end of the Reception year it is expected that most children will be able to achieve most of the following: </a:t>
            </a:r>
          </a:p>
          <a:p>
            <a:endParaRPr lang="en-US" sz="2800">
              <a:latin typeface="Comic Sans MS" panose="030F0702030302020204" pitchFamily="66" charset="0"/>
            </a:endParaRPr>
          </a:p>
          <a:p>
            <a:pPr marL="457200" indent="-457200">
              <a:buFontTx/>
              <a:buChar char="-"/>
            </a:pPr>
            <a:r>
              <a:rPr lang="en-US" sz="2800">
                <a:latin typeface="Comic Sans MS" panose="030F0702030302020204" pitchFamily="66" charset="0"/>
              </a:rPr>
              <a:t>Have a deep understanding of number to 10, including the composition of each number.</a:t>
            </a:r>
          </a:p>
          <a:p>
            <a:pPr marL="457200" indent="-457200">
              <a:buFontTx/>
              <a:buChar char="-"/>
            </a:pPr>
            <a:endParaRPr lang="en-US" sz="2800">
              <a:latin typeface="Comic Sans MS" panose="030F0702030302020204" pitchFamily="66" charset="0"/>
            </a:endParaRPr>
          </a:p>
          <a:p>
            <a:pPr marL="457200" indent="-457200">
              <a:buFontTx/>
              <a:buChar char="-"/>
            </a:pPr>
            <a:r>
              <a:rPr lang="en-US" sz="2800" err="1">
                <a:latin typeface="Comic Sans MS" panose="030F0702030302020204" pitchFamily="66" charset="0"/>
              </a:rPr>
              <a:t>Subitise</a:t>
            </a:r>
            <a:r>
              <a:rPr lang="en-US" sz="2800">
                <a:latin typeface="Comic Sans MS" panose="030F0702030302020204" pitchFamily="66" charset="0"/>
              </a:rPr>
              <a:t> (</a:t>
            </a:r>
            <a:r>
              <a:rPr lang="en-US" sz="2800" err="1">
                <a:latin typeface="Comic Sans MS" panose="030F0702030302020204" pitchFamily="66" charset="0"/>
              </a:rPr>
              <a:t>recognise</a:t>
            </a:r>
            <a:r>
              <a:rPr lang="en-US" sz="2800">
                <a:latin typeface="Comic Sans MS" panose="030F0702030302020204" pitchFamily="66" charset="0"/>
              </a:rPr>
              <a:t> quantities without counting) up to 5.</a:t>
            </a:r>
          </a:p>
          <a:p>
            <a:pPr marL="457200" indent="-457200">
              <a:buFontTx/>
              <a:buChar char="-"/>
            </a:pPr>
            <a:endParaRPr lang="en-US" sz="2800">
              <a:latin typeface="Comic Sans MS" panose="030F0702030302020204" pitchFamily="66" charset="0"/>
            </a:endParaRPr>
          </a:p>
          <a:p>
            <a:pPr marL="457200" indent="-457200">
              <a:buFontTx/>
              <a:buChar char="-"/>
            </a:pPr>
            <a:r>
              <a:rPr lang="en-US" sz="2800">
                <a:latin typeface="Comic Sans MS" panose="030F0702030302020204" pitchFamily="66" charset="0"/>
              </a:rPr>
              <a:t>Automatically recall (without reference to rhymes, counting or other aids) number bonds up to 5 (including subtraction facts) and some number bonds to 10, including double facts.</a:t>
            </a:r>
            <a:endParaRPr lang="en-GB" sz="2800">
              <a:latin typeface="Comic Sans MS" panose="030F0702030302020204" pitchFamily="66" charset="0"/>
            </a:endParaRPr>
          </a:p>
        </p:txBody>
      </p:sp>
    </p:spTree>
    <p:extLst>
      <p:ext uri="{BB962C8B-B14F-4D97-AF65-F5344CB8AC3E}">
        <p14:creationId xmlns:p14="http://schemas.microsoft.com/office/powerpoint/2010/main" val="3353514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91820C-6123-4269-9312-39A04A18914D}"/>
              </a:ext>
            </a:extLst>
          </p:cNvPr>
          <p:cNvSpPr txBox="1"/>
          <p:nvPr/>
        </p:nvSpPr>
        <p:spPr>
          <a:xfrm>
            <a:off x="874644" y="170378"/>
            <a:ext cx="10008705" cy="6617196"/>
          </a:xfrm>
          <a:prstGeom prst="rect">
            <a:avLst/>
          </a:prstGeom>
          <a:noFill/>
        </p:spPr>
        <p:txBody>
          <a:bodyPr wrap="square">
            <a:spAutoFit/>
          </a:bodyPr>
          <a:lstStyle/>
          <a:p>
            <a:pPr algn="ctr"/>
            <a:r>
              <a:rPr lang="en-US" sz="4000" b="1">
                <a:effectLst>
                  <a:outerShdw blurRad="38100" dist="38100" dir="2700000" algn="tl">
                    <a:srgbClr val="000000">
                      <a:alpha val="43137"/>
                    </a:srgbClr>
                  </a:outerShdw>
                </a:effectLst>
                <a:latin typeface="Comic Sans MS" panose="030F0702030302020204" pitchFamily="66" charset="0"/>
              </a:rPr>
              <a:t>Numerical Patterns </a:t>
            </a:r>
          </a:p>
          <a:p>
            <a:pPr algn="ctr"/>
            <a:endParaRPr lang="en-US" sz="2000" b="1">
              <a:effectLst>
                <a:outerShdw blurRad="38100" dist="38100" dir="2700000" algn="tl">
                  <a:srgbClr val="000000">
                    <a:alpha val="43137"/>
                  </a:srgbClr>
                </a:outerShdw>
              </a:effectLst>
              <a:latin typeface="Comic Sans MS" panose="030F0702030302020204" pitchFamily="66" charset="0"/>
            </a:endParaRPr>
          </a:p>
          <a:p>
            <a:r>
              <a:rPr lang="en-US" sz="2800">
                <a:latin typeface="Comic Sans MS" panose="030F0702030302020204" pitchFamily="66" charset="0"/>
              </a:rPr>
              <a:t>By the end of the Reception year it is expected that most children will be able to achieve most of the following:</a:t>
            </a:r>
          </a:p>
          <a:p>
            <a:endParaRPr lang="en-US" sz="2800">
              <a:latin typeface="Comic Sans MS" panose="030F0702030302020204" pitchFamily="66" charset="0"/>
            </a:endParaRPr>
          </a:p>
          <a:p>
            <a:pPr marL="457200" indent="-457200">
              <a:buFontTx/>
              <a:buChar char="-"/>
            </a:pPr>
            <a:r>
              <a:rPr lang="en-US" sz="2800">
                <a:latin typeface="Comic Sans MS" panose="030F0702030302020204" pitchFamily="66" charset="0"/>
              </a:rPr>
              <a:t>Verbally count beyond 20, </a:t>
            </a:r>
            <a:r>
              <a:rPr lang="en-US" sz="2800" err="1">
                <a:latin typeface="Comic Sans MS" panose="030F0702030302020204" pitchFamily="66" charset="0"/>
              </a:rPr>
              <a:t>recognising</a:t>
            </a:r>
            <a:r>
              <a:rPr lang="en-US" sz="2800">
                <a:latin typeface="Comic Sans MS" panose="030F0702030302020204" pitchFamily="66" charset="0"/>
              </a:rPr>
              <a:t> the pattern of the counting system. </a:t>
            </a:r>
          </a:p>
          <a:p>
            <a:pPr marL="457200" indent="-457200">
              <a:buFontTx/>
              <a:buChar char="-"/>
            </a:pPr>
            <a:endParaRPr lang="en-US" sz="2800">
              <a:latin typeface="Comic Sans MS" panose="030F0702030302020204" pitchFamily="66" charset="0"/>
            </a:endParaRPr>
          </a:p>
          <a:p>
            <a:pPr marL="457200" indent="-457200">
              <a:buFontTx/>
              <a:buChar char="-"/>
            </a:pPr>
            <a:r>
              <a:rPr lang="en-US" sz="2800">
                <a:latin typeface="Comic Sans MS" panose="030F0702030302020204" pitchFamily="66" charset="0"/>
              </a:rPr>
              <a:t>Compare quantities up to 10 in different contexts, </a:t>
            </a:r>
            <a:r>
              <a:rPr lang="en-US" sz="2800" err="1">
                <a:latin typeface="Comic Sans MS" panose="030F0702030302020204" pitchFamily="66" charset="0"/>
              </a:rPr>
              <a:t>recognising</a:t>
            </a:r>
            <a:r>
              <a:rPr lang="en-US" sz="2800">
                <a:latin typeface="Comic Sans MS" panose="030F0702030302020204" pitchFamily="66" charset="0"/>
              </a:rPr>
              <a:t> when one quantity is greater than, less than or the same as the other quantity. </a:t>
            </a:r>
          </a:p>
          <a:p>
            <a:pPr marL="457200" indent="-457200">
              <a:buFontTx/>
              <a:buChar char="-"/>
            </a:pPr>
            <a:endParaRPr lang="en-US" sz="2800">
              <a:latin typeface="Comic Sans MS" panose="030F0702030302020204" pitchFamily="66" charset="0"/>
            </a:endParaRPr>
          </a:p>
          <a:p>
            <a:pPr marL="457200" indent="-457200">
              <a:buFontTx/>
              <a:buChar char="-"/>
            </a:pPr>
            <a:r>
              <a:rPr lang="en-US" sz="2800">
                <a:latin typeface="Comic Sans MS" panose="030F0702030302020204" pitchFamily="66" charset="0"/>
              </a:rPr>
              <a:t>Explore and represent patterns within numbers up to 10, including evens and odds, double facts and how quantities can be distributed equally.</a:t>
            </a:r>
            <a:endParaRPr lang="en-GB" sz="2800">
              <a:latin typeface="Comic Sans MS" panose="030F0702030302020204" pitchFamily="66" charset="0"/>
            </a:endParaRPr>
          </a:p>
        </p:txBody>
      </p:sp>
    </p:spTree>
    <p:extLst>
      <p:ext uri="{BB962C8B-B14F-4D97-AF65-F5344CB8AC3E}">
        <p14:creationId xmlns:p14="http://schemas.microsoft.com/office/powerpoint/2010/main" val="3784144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7D8130-1E60-4B6A-8004-2C3188A7974A}"/>
              </a:ext>
            </a:extLst>
          </p:cNvPr>
          <p:cNvSpPr>
            <a:spLocks noGrp="1"/>
          </p:cNvSpPr>
          <p:nvPr>
            <p:ph idx="1"/>
          </p:nvPr>
        </p:nvSpPr>
        <p:spPr>
          <a:xfrm>
            <a:off x="289281" y="553648"/>
            <a:ext cx="11364837" cy="3486507"/>
          </a:xfrm>
        </p:spPr>
        <p:txBody>
          <a:bodyPr>
            <a:normAutofit/>
          </a:bodyPr>
          <a:lstStyle/>
          <a:p>
            <a:pPr marL="0" indent="0">
              <a:buNone/>
            </a:pPr>
            <a:r>
              <a:rPr lang="en-GB" sz="2800">
                <a:latin typeface="Comic Sans MS" panose="030F0702030302020204" pitchFamily="66" charset="0"/>
              </a:rPr>
              <a:t>Each week focuses on one of 4 key concepts:</a:t>
            </a:r>
          </a:p>
          <a:p>
            <a:pPr marL="0" indent="0">
              <a:buNone/>
            </a:pPr>
            <a:endParaRPr lang="en-GB" sz="1100">
              <a:latin typeface="Comic Sans MS" panose="030F0702030302020204" pitchFamily="66" charset="0"/>
            </a:endParaRPr>
          </a:p>
          <a:p>
            <a:pPr>
              <a:buFontTx/>
              <a:buChar char="-"/>
            </a:pPr>
            <a:r>
              <a:rPr lang="en-GB" sz="2000">
                <a:latin typeface="Comic Sans MS" panose="030F0702030302020204" pitchFamily="66" charset="0"/>
              </a:rPr>
              <a:t>Subitising </a:t>
            </a:r>
            <a:r>
              <a:rPr lang="en-GB" sz="1600">
                <a:solidFill>
                  <a:schemeClr val="accent1"/>
                </a:solidFill>
                <a:latin typeface="Comic Sans MS" panose="030F0702030302020204" pitchFamily="66" charset="0"/>
              </a:rPr>
              <a:t>(knowing a number without counting “fast eyes”)</a:t>
            </a:r>
          </a:p>
          <a:p>
            <a:pPr>
              <a:buFontTx/>
              <a:buChar char="-"/>
            </a:pPr>
            <a:r>
              <a:rPr lang="en-GB" sz="2000">
                <a:latin typeface="Comic Sans MS" panose="030F0702030302020204" pitchFamily="66" charset="0"/>
              </a:rPr>
              <a:t>Composition </a:t>
            </a:r>
            <a:r>
              <a:rPr lang="en-GB" sz="1600">
                <a:solidFill>
                  <a:schemeClr val="accent1"/>
                </a:solidFill>
                <a:latin typeface="Comic Sans MS" panose="030F0702030302020204" pitchFamily="66" charset="0"/>
              </a:rPr>
              <a:t>(how a number is made)</a:t>
            </a:r>
          </a:p>
          <a:p>
            <a:pPr>
              <a:buFontTx/>
              <a:buChar char="-"/>
            </a:pPr>
            <a:r>
              <a:rPr lang="en-GB" sz="2000">
                <a:latin typeface="Comic Sans MS" panose="030F0702030302020204" pitchFamily="66" charset="0"/>
              </a:rPr>
              <a:t>Comparison </a:t>
            </a:r>
            <a:r>
              <a:rPr lang="en-GB" sz="1600">
                <a:solidFill>
                  <a:schemeClr val="accent1"/>
                </a:solidFill>
                <a:latin typeface="Comic Sans MS" panose="030F0702030302020204" pitchFamily="66" charset="0"/>
              </a:rPr>
              <a:t>(differences in numbers and quantities)</a:t>
            </a:r>
          </a:p>
          <a:p>
            <a:pPr>
              <a:buFontTx/>
              <a:buChar char="-"/>
            </a:pPr>
            <a:r>
              <a:rPr lang="en-GB" sz="2000">
                <a:latin typeface="Comic Sans MS" panose="030F0702030302020204" pitchFamily="66" charset="0"/>
              </a:rPr>
              <a:t>Counting, ordinality and cardinality   </a:t>
            </a:r>
            <a:r>
              <a:rPr lang="en-GB" sz="1600">
                <a:solidFill>
                  <a:schemeClr val="accent1"/>
                </a:solidFill>
                <a:latin typeface="Comic Sans MS" panose="030F0702030302020204" pitchFamily="66" charset="0"/>
              </a:rPr>
              <a:t>(understanding how many things are in a group;</a:t>
            </a:r>
          </a:p>
          <a:p>
            <a:pPr marL="914400" lvl="2" indent="0">
              <a:buNone/>
            </a:pPr>
            <a:r>
              <a:rPr lang="en-GB" sz="1600">
                <a:solidFill>
                  <a:schemeClr val="accent1"/>
                </a:solidFill>
                <a:latin typeface="Comic Sans MS" panose="030F0702030302020204" pitchFamily="66" charset="0"/>
              </a:rPr>
              <a:t>				understanding numbers in sequence;</a:t>
            </a:r>
          </a:p>
          <a:p>
            <a:pPr marL="914400" lvl="2" indent="0">
              <a:buNone/>
            </a:pPr>
            <a:r>
              <a:rPr lang="en-GB" sz="1600">
                <a:solidFill>
                  <a:schemeClr val="accent1"/>
                </a:solidFill>
                <a:latin typeface="Comic Sans MS" panose="030F0702030302020204" pitchFamily="66" charset="0"/>
              </a:rPr>
              <a:t>				the quantity of things it represents e.g. “the three-ness of three”)</a:t>
            </a:r>
          </a:p>
          <a:p>
            <a:pPr marL="914400" lvl="2" indent="0">
              <a:buNone/>
            </a:pPr>
            <a:endParaRPr lang="en-GB" sz="1600">
              <a:solidFill>
                <a:schemeClr val="accent1"/>
              </a:solidFill>
              <a:latin typeface="Comic Sans MS" panose="030F0702030302020204" pitchFamily="66" charset="0"/>
            </a:endParaRPr>
          </a:p>
          <a:p>
            <a:pPr marL="914400" lvl="2" indent="0">
              <a:buNone/>
            </a:pPr>
            <a:endParaRPr lang="en-GB" sz="1600">
              <a:solidFill>
                <a:schemeClr val="accent1"/>
              </a:solidFill>
              <a:latin typeface="Comic Sans MS" panose="030F0702030302020204" pitchFamily="66" charset="0"/>
            </a:endParaRPr>
          </a:p>
        </p:txBody>
      </p:sp>
      <p:sp>
        <p:nvSpPr>
          <p:cNvPr id="6" name="TextBox 5">
            <a:extLst>
              <a:ext uri="{FF2B5EF4-FFF2-40B4-BE49-F238E27FC236}">
                <a16:creationId xmlns:a16="http://schemas.microsoft.com/office/drawing/2014/main" id="{6057D0C8-8995-47F1-8142-69485898850B}"/>
              </a:ext>
            </a:extLst>
          </p:cNvPr>
          <p:cNvSpPr txBox="1"/>
          <p:nvPr/>
        </p:nvSpPr>
        <p:spPr>
          <a:xfrm>
            <a:off x="367145" y="4190451"/>
            <a:ext cx="2815326" cy="1508105"/>
          </a:xfrm>
          <a:prstGeom prst="rect">
            <a:avLst/>
          </a:prstGeom>
          <a:noFill/>
        </p:spPr>
        <p:txBody>
          <a:bodyPr wrap="square">
            <a:spAutoFit/>
          </a:bodyPr>
          <a:lstStyle/>
          <a:p>
            <a:r>
              <a:rPr lang="en-GB" sz="2000">
                <a:latin typeface="Comic Sans MS" panose="030F0702030302020204" pitchFamily="66" charset="0"/>
              </a:rPr>
              <a:t>We will also cover:</a:t>
            </a:r>
          </a:p>
          <a:p>
            <a:endParaRPr lang="en-GB" sz="1200">
              <a:latin typeface="Comic Sans MS" panose="030F0702030302020204" pitchFamily="66" charset="0"/>
            </a:endParaRPr>
          </a:p>
          <a:p>
            <a:pPr marL="285750" indent="-285750">
              <a:buFontTx/>
              <a:buChar char="-"/>
            </a:pPr>
            <a:r>
              <a:rPr lang="en-GB" sz="2000">
                <a:latin typeface="Comic Sans MS" panose="030F0702030302020204" pitchFamily="66" charset="0"/>
              </a:rPr>
              <a:t>Pattern</a:t>
            </a:r>
          </a:p>
          <a:p>
            <a:pPr marL="285750" indent="-285750">
              <a:buFontTx/>
              <a:buChar char="-"/>
            </a:pPr>
            <a:r>
              <a:rPr lang="en-GB" sz="2000">
                <a:latin typeface="Comic Sans MS" panose="030F0702030302020204" pitchFamily="66" charset="0"/>
              </a:rPr>
              <a:t>Shape and space</a:t>
            </a:r>
          </a:p>
          <a:p>
            <a:pPr marL="285750" indent="-285750">
              <a:buFontTx/>
              <a:buChar char="-"/>
            </a:pPr>
            <a:r>
              <a:rPr lang="en-GB" sz="2000">
                <a:latin typeface="Comic Sans MS" panose="030F0702030302020204" pitchFamily="66" charset="0"/>
              </a:rPr>
              <a:t>Measures</a:t>
            </a:r>
          </a:p>
        </p:txBody>
      </p:sp>
      <p:pic>
        <p:nvPicPr>
          <p:cNvPr id="7" name="Picture 6">
            <a:extLst>
              <a:ext uri="{FF2B5EF4-FFF2-40B4-BE49-F238E27FC236}">
                <a16:creationId xmlns:a16="http://schemas.microsoft.com/office/drawing/2014/main" id="{C1EE707A-2AA9-405F-A98D-AD958C70594A}"/>
              </a:ext>
            </a:extLst>
          </p:cNvPr>
          <p:cNvPicPr>
            <a:picLocks noChangeAspect="1"/>
          </p:cNvPicPr>
          <p:nvPr/>
        </p:nvPicPr>
        <p:blipFill>
          <a:blip r:embed="rId2"/>
          <a:stretch>
            <a:fillRect/>
          </a:stretch>
        </p:blipFill>
        <p:spPr>
          <a:xfrm rot="20999417">
            <a:off x="3335178" y="4691637"/>
            <a:ext cx="2154594" cy="1436396"/>
          </a:xfrm>
          <a:prstGeom prst="rect">
            <a:avLst/>
          </a:prstGeom>
        </p:spPr>
      </p:pic>
      <p:pic>
        <p:nvPicPr>
          <p:cNvPr id="8" name="Picture 7">
            <a:extLst>
              <a:ext uri="{FF2B5EF4-FFF2-40B4-BE49-F238E27FC236}">
                <a16:creationId xmlns:a16="http://schemas.microsoft.com/office/drawing/2014/main" id="{FD95D87F-4AFC-47C6-9882-F5F4B831FD85}"/>
              </a:ext>
            </a:extLst>
          </p:cNvPr>
          <p:cNvPicPr>
            <a:picLocks noChangeAspect="1"/>
          </p:cNvPicPr>
          <p:nvPr/>
        </p:nvPicPr>
        <p:blipFill>
          <a:blip r:embed="rId3"/>
          <a:stretch>
            <a:fillRect/>
          </a:stretch>
        </p:blipFill>
        <p:spPr>
          <a:xfrm rot="522640">
            <a:off x="8946323" y="4692193"/>
            <a:ext cx="2182888" cy="1455258"/>
          </a:xfrm>
          <a:prstGeom prst="rect">
            <a:avLst/>
          </a:prstGeom>
        </p:spPr>
      </p:pic>
      <p:pic>
        <p:nvPicPr>
          <p:cNvPr id="11" name="Picture 10">
            <a:extLst>
              <a:ext uri="{FF2B5EF4-FFF2-40B4-BE49-F238E27FC236}">
                <a16:creationId xmlns:a16="http://schemas.microsoft.com/office/drawing/2014/main" id="{EC95D95E-571C-463E-8E9D-4848F77731EC}"/>
              </a:ext>
            </a:extLst>
          </p:cNvPr>
          <p:cNvPicPr>
            <a:picLocks noChangeAspect="1"/>
          </p:cNvPicPr>
          <p:nvPr/>
        </p:nvPicPr>
        <p:blipFill>
          <a:blip r:embed="rId4"/>
          <a:stretch>
            <a:fillRect/>
          </a:stretch>
        </p:blipFill>
        <p:spPr>
          <a:xfrm>
            <a:off x="6096000" y="4899515"/>
            <a:ext cx="2092752" cy="1395168"/>
          </a:xfrm>
          <a:prstGeom prst="rect">
            <a:avLst/>
          </a:prstGeom>
        </p:spPr>
      </p:pic>
    </p:spTree>
    <p:extLst>
      <p:ext uri="{BB962C8B-B14F-4D97-AF65-F5344CB8AC3E}">
        <p14:creationId xmlns:p14="http://schemas.microsoft.com/office/powerpoint/2010/main" val="4129316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7D43909-598C-4A25-AF1B-04D72B82777C}"/>
              </a:ext>
            </a:extLst>
          </p:cNvPr>
          <p:cNvPicPr>
            <a:picLocks noChangeAspect="1"/>
          </p:cNvPicPr>
          <p:nvPr/>
        </p:nvPicPr>
        <p:blipFill>
          <a:blip r:embed="rId2"/>
          <a:stretch>
            <a:fillRect/>
          </a:stretch>
        </p:blipFill>
        <p:spPr>
          <a:xfrm>
            <a:off x="82464" y="2948473"/>
            <a:ext cx="5874003" cy="3310420"/>
          </a:xfrm>
          <a:prstGeom prst="rect">
            <a:avLst/>
          </a:prstGeom>
        </p:spPr>
      </p:pic>
      <p:sp>
        <p:nvSpPr>
          <p:cNvPr id="10" name="TextBox 9">
            <a:extLst>
              <a:ext uri="{FF2B5EF4-FFF2-40B4-BE49-F238E27FC236}">
                <a16:creationId xmlns:a16="http://schemas.microsoft.com/office/drawing/2014/main" id="{8DEFE10C-5169-456B-8D43-F24DA15B26C4}"/>
              </a:ext>
            </a:extLst>
          </p:cNvPr>
          <p:cNvSpPr txBox="1"/>
          <p:nvPr/>
        </p:nvSpPr>
        <p:spPr>
          <a:xfrm>
            <a:off x="276541" y="155129"/>
            <a:ext cx="11506977" cy="2600905"/>
          </a:xfrm>
          <a:prstGeom prst="rect">
            <a:avLst/>
          </a:prstGeom>
          <a:noFill/>
        </p:spPr>
        <p:txBody>
          <a:bodyPr wrap="square">
            <a:spAutoFit/>
          </a:bodyPr>
          <a:lstStyle/>
          <a:p>
            <a:pPr algn="ctr"/>
            <a:r>
              <a:rPr lang="en-US" sz="4000" b="1" err="1">
                <a:effectLst>
                  <a:outerShdw blurRad="38100" dist="38100" dir="2700000" algn="tl">
                    <a:srgbClr val="000000">
                      <a:alpha val="43137"/>
                    </a:srgbClr>
                  </a:outerShdw>
                </a:effectLst>
                <a:latin typeface="Comic Sans MS" panose="030F0702030302020204" pitchFamily="66" charset="0"/>
              </a:rPr>
              <a:t>Subitising</a:t>
            </a:r>
            <a:r>
              <a:rPr lang="en-US" sz="4000" b="1">
                <a:effectLst>
                  <a:outerShdw blurRad="38100" dist="38100" dir="2700000" algn="tl">
                    <a:srgbClr val="000000">
                      <a:alpha val="43137"/>
                    </a:srgbClr>
                  </a:outerShdw>
                </a:effectLst>
                <a:latin typeface="Comic Sans MS" panose="030F0702030302020204" pitchFamily="66" charset="0"/>
              </a:rPr>
              <a:t>: using “fast eyes”</a:t>
            </a:r>
            <a:endParaRPr lang="en-GB" sz="4000" b="1" i="0">
              <a:solidFill>
                <a:srgbClr val="2D374B"/>
              </a:solidFill>
              <a:effectLst/>
              <a:latin typeface="Comic Sans MS" panose="030F0702030302020204" pitchFamily="66" charset="0"/>
            </a:endParaRPr>
          </a:p>
          <a:p>
            <a:pPr algn="l"/>
            <a:endParaRPr lang="en-GB" b="1" i="0">
              <a:solidFill>
                <a:srgbClr val="2D374B"/>
              </a:solidFill>
              <a:effectLst/>
              <a:latin typeface="Comic Sans MS" panose="030F0702030302020204" pitchFamily="66" charset="0"/>
            </a:endParaRPr>
          </a:p>
          <a:p>
            <a:pPr algn="l">
              <a:lnSpc>
                <a:spcPct val="150000"/>
              </a:lnSpc>
            </a:pPr>
            <a:r>
              <a:rPr lang="en-GB" b="0" i="0">
                <a:solidFill>
                  <a:srgbClr val="2D374B"/>
                </a:solidFill>
                <a:effectLst/>
                <a:latin typeface="Comic Sans MS" panose="030F0702030302020204" pitchFamily="66" charset="0"/>
              </a:rPr>
              <a:t>Children learn to recognise the number of objects in a group (up to five) without counting, through ‘hidden objects’ games and games using dice and dominoes. It is important that children develop strong images of familiar patterns, such as those on dice, but also that they see small numbers arranged in unfamiliar patterns.</a:t>
            </a:r>
          </a:p>
        </p:txBody>
      </p:sp>
      <p:pic>
        <p:nvPicPr>
          <p:cNvPr id="12" name="Picture 11">
            <a:extLst>
              <a:ext uri="{FF2B5EF4-FFF2-40B4-BE49-F238E27FC236}">
                <a16:creationId xmlns:a16="http://schemas.microsoft.com/office/drawing/2014/main" id="{C49A977B-5298-404C-9500-0471E8A96BDC}"/>
              </a:ext>
            </a:extLst>
          </p:cNvPr>
          <p:cNvPicPr>
            <a:picLocks noChangeAspect="1"/>
          </p:cNvPicPr>
          <p:nvPr/>
        </p:nvPicPr>
        <p:blipFill>
          <a:blip r:embed="rId3"/>
          <a:stretch>
            <a:fillRect/>
          </a:stretch>
        </p:blipFill>
        <p:spPr>
          <a:xfrm>
            <a:off x="6030030" y="2948473"/>
            <a:ext cx="5819458" cy="3310420"/>
          </a:xfrm>
          <a:prstGeom prst="rect">
            <a:avLst/>
          </a:prstGeom>
        </p:spPr>
      </p:pic>
      <p:sp>
        <p:nvSpPr>
          <p:cNvPr id="13" name="TextBox 12">
            <a:extLst>
              <a:ext uri="{FF2B5EF4-FFF2-40B4-BE49-F238E27FC236}">
                <a16:creationId xmlns:a16="http://schemas.microsoft.com/office/drawing/2014/main" id="{BFDDD30D-EFAA-43D8-AD13-E6263E51B71C}"/>
              </a:ext>
            </a:extLst>
          </p:cNvPr>
          <p:cNvSpPr txBox="1"/>
          <p:nvPr/>
        </p:nvSpPr>
        <p:spPr>
          <a:xfrm>
            <a:off x="4209660" y="6333539"/>
            <a:ext cx="3362131" cy="369332"/>
          </a:xfrm>
          <a:prstGeom prst="rect">
            <a:avLst/>
          </a:prstGeom>
          <a:noFill/>
        </p:spPr>
        <p:txBody>
          <a:bodyPr wrap="square">
            <a:spAutoFit/>
          </a:bodyPr>
          <a:lstStyle/>
          <a:p>
            <a:r>
              <a:rPr lang="en-GB">
                <a:hlinkClick r:id="rId4"/>
              </a:rPr>
              <a:t>Videos – Reception | NCETM Axis</a:t>
            </a:r>
            <a:endParaRPr lang="en-GB"/>
          </a:p>
        </p:txBody>
      </p:sp>
    </p:spTree>
    <p:extLst>
      <p:ext uri="{BB962C8B-B14F-4D97-AF65-F5344CB8AC3E}">
        <p14:creationId xmlns:p14="http://schemas.microsoft.com/office/powerpoint/2010/main" val="99219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FDAEC4-E0C1-4F13-A318-B03E7CAECA15}"/>
              </a:ext>
            </a:extLst>
          </p:cNvPr>
          <p:cNvSpPr txBox="1"/>
          <p:nvPr/>
        </p:nvSpPr>
        <p:spPr>
          <a:xfrm>
            <a:off x="170143" y="166568"/>
            <a:ext cx="7754658" cy="6524863"/>
          </a:xfrm>
          <a:prstGeom prst="rect">
            <a:avLst/>
          </a:prstGeom>
          <a:noFill/>
        </p:spPr>
        <p:txBody>
          <a:bodyPr wrap="square">
            <a:spAutoFit/>
          </a:bodyPr>
          <a:lstStyle/>
          <a:p>
            <a:pPr algn="ctr"/>
            <a:r>
              <a:rPr lang="en-GB" sz="4000" b="1">
                <a:effectLst>
                  <a:outerShdw blurRad="38100" dist="38100" dir="2700000" algn="tl">
                    <a:srgbClr val="000000">
                      <a:alpha val="43137"/>
                    </a:srgbClr>
                  </a:outerShdw>
                </a:effectLst>
                <a:latin typeface="Comic Sans MS" panose="030F0702030302020204" pitchFamily="66" charset="0"/>
              </a:rPr>
              <a:t>Maths Passport</a:t>
            </a:r>
            <a:endParaRPr lang="en-GB" sz="4000" b="1" i="0">
              <a:solidFill>
                <a:srgbClr val="2D374B"/>
              </a:solidFill>
              <a:effectLst/>
              <a:latin typeface="Comic Sans MS" panose="030F0702030302020204" pitchFamily="66" charset="0"/>
            </a:endParaRPr>
          </a:p>
          <a:p>
            <a:pPr algn="l"/>
            <a:endParaRPr lang="en-GB" b="1" i="0">
              <a:solidFill>
                <a:srgbClr val="2D374B"/>
              </a:solidFill>
              <a:effectLst/>
              <a:latin typeface="Comic Sans MS" panose="030F0702030302020204" pitchFamily="66" charset="0"/>
            </a:endParaRPr>
          </a:p>
          <a:p>
            <a:pPr algn="l"/>
            <a:r>
              <a:rPr lang="en-GB" b="1" i="0">
                <a:solidFill>
                  <a:srgbClr val="2D374B"/>
                </a:solidFill>
                <a:effectLst/>
                <a:latin typeface="Comic Sans MS" panose="030F0702030302020204" pitchFamily="66" charset="0"/>
              </a:rPr>
              <a:t>Alongside our maths lesson we </a:t>
            </a:r>
            <a:r>
              <a:rPr lang="en-GB" b="1">
                <a:solidFill>
                  <a:srgbClr val="2D374B"/>
                </a:solidFill>
                <a:latin typeface="Comic Sans MS" panose="030F0702030302020204" pitchFamily="66" charset="0"/>
              </a:rPr>
              <a:t>practise maths passport which is the mental arithmetic side of maths.</a:t>
            </a:r>
          </a:p>
          <a:p>
            <a:pPr algn="l"/>
            <a:endParaRPr lang="en-GB" b="1" i="0">
              <a:solidFill>
                <a:srgbClr val="2D374B"/>
              </a:solidFill>
              <a:effectLst/>
              <a:latin typeface="Comic Sans MS" panose="030F0702030302020204" pitchFamily="66" charset="0"/>
            </a:endParaRPr>
          </a:p>
          <a:p>
            <a:pPr algn="l"/>
            <a:r>
              <a:rPr lang="en-GB" b="1">
                <a:solidFill>
                  <a:srgbClr val="2D374B"/>
                </a:solidFill>
                <a:latin typeface="Comic Sans MS" panose="030F0702030302020204" pitchFamily="66" charset="0"/>
              </a:rPr>
              <a:t>Maths Passport is a regular homework that will allow children to develop automaticity around counting, and continues through to Year 6. In reception, we have 5 passports: England, Scotland, Wales, Northern Ireland and Ireland. </a:t>
            </a:r>
          </a:p>
          <a:p>
            <a:pPr algn="l"/>
            <a:endParaRPr lang="en-GB" b="1" i="0">
              <a:solidFill>
                <a:srgbClr val="2D374B"/>
              </a:solidFill>
              <a:effectLst/>
              <a:latin typeface="Comic Sans MS" panose="030F0702030302020204" pitchFamily="66" charset="0"/>
            </a:endParaRPr>
          </a:p>
          <a:p>
            <a:pPr algn="l"/>
            <a:r>
              <a:rPr lang="en-GB" b="1">
                <a:solidFill>
                  <a:srgbClr val="2D374B"/>
                </a:solidFill>
                <a:latin typeface="Comic Sans MS" panose="030F0702030302020204" pitchFamily="66" charset="0"/>
              </a:rPr>
              <a:t>Every child will be assigned a passport that they will take home (this will commence by the end of next week). We test the children every two weeks. You can write comments on the passport but PLEASE do not tick the targets – we will do this in school.</a:t>
            </a:r>
          </a:p>
          <a:p>
            <a:pPr algn="l"/>
            <a:endParaRPr lang="en-GB" b="1" i="0">
              <a:solidFill>
                <a:srgbClr val="2D374B"/>
              </a:solidFill>
              <a:effectLst/>
              <a:latin typeface="Comic Sans MS" panose="030F0702030302020204" pitchFamily="66" charset="0"/>
            </a:endParaRPr>
          </a:p>
          <a:p>
            <a:pPr algn="l"/>
            <a:r>
              <a:rPr lang="en-GB" b="1">
                <a:solidFill>
                  <a:srgbClr val="2D374B"/>
                </a:solidFill>
                <a:latin typeface="Comic Sans MS" panose="030F0702030302020204" pitchFamily="66" charset="0"/>
              </a:rPr>
              <a:t>We need to see it three times before it is completely signed off.</a:t>
            </a:r>
          </a:p>
          <a:p>
            <a:pPr algn="l"/>
            <a:r>
              <a:rPr lang="en-GB" b="1">
                <a:solidFill>
                  <a:srgbClr val="2D374B"/>
                </a:solidFill>
                <a:latin typeface="Comic Sans MS" panose="030F0702030302020204" pitchFamily="66" charset="0"/>
              </a:rPr>
              <a:t>Sometimes children will be able to achieve a target at home, but they do not show this at school, this can happen in different environments, until they are fully confident, so please don’t worry.</a:t>
            </a:r>
          </a:p>
          <a:p>
            <a:pPr algn="l"/>
            <a:endParaRPr lang="en-GB" b="1">
              <a:solidFill>
                <a:srgbClr val="2D374B"/>
              </a:solidFill>
              <a:latin typeface="Comic Sans MS" panose="030F0702030302020204" pitchFamily="66" charset="0"/>
            </a:endParaRPr>
          </a:p>
          <a:p>
            <a:pPr algn="l"/>
            <a:r>
              <a:rPr lang="en-GB" b="1">
                <a:solidFill>
                  <a:srgbClr val="2D374B"/>
                </a:solidFill>
                <a:latin typeface="Comic Sans MS" panose="030F0702030302020204" pitchFamily="66" charset="0"/>
              </a:rPr>
              <a:t>Things may change throughout the year as we are </a:t>
            </a:r>
            <a:r>
              <a:rPr lang="en-GB" b="1" err="1">
                <a:solidFill>
                  <a:srgbClr val="2D374B"/>
                </a:solidFill>
                <a:latin typeface="Comic Sans MS" panose="030F0702030302020204" pitchFamily="66" charset="0"/>
              </a:rPr>
              <a:t>trialing</a:t>
            </a:r>
            <a:r>
              <a:rPr lang="en-GB" b="1">
                <a:solidFill>
                  <a:srgbClr val="2D374B"/>
                </a:solidFill>
                <a:latin typeface="Comic Sans MS" panose="030F0702030302020204" pitchFamily="66" charset="0"/>
              </a:rPr>
              <a:t> other avenues with certain year groups.</a:t>
            </a:r>
          </a:p>
        </p:txBody>
      </p:sp>
      <p:pic>
        <p:nvPicPr>
          <p:cNvPr id="1026" name="Picture 2" descr="Castleview School - Maths Passports">
            <a:extLst>
              <a:ext uri="{FF2B5EF4-FFF2-40B4-BE49-F238E27FC236}">
                <a16:creationId xmlns:a16="http://schemas.microsoft.com/office/drawing/2014/main" id="{D69F7C7F-23AD-4C13-BF4E-FBB3FDD1DA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6845" y="2375647"/>
            <a:ext cx="3802614" cy="2483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941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Maths in Reception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J Mollyneaux</dc:creator>
  <cp:revision>1</cp:revision>
  <dcterms:created xsi:type="dcterms:W3CDTF">2024-09-29T16:29:39Z</dcterms:created>
  <dcterms:modified xsi:type="dcterms:W3CDTF">2024-10-03T12:04:22Z</dcterms:modified>
</cp:coreProperties>
</file>