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2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70" r:id="rId13"/>
    <p:sldId id="271" r:id="rId14"/>
    <p:sldId id="272" r:id="rId15"/>
  </p:sldIdLst>
  <p:sldSz cx="9144000" cy="6858000" type="screen4x3"/>
  <p:notesSz cx="6858000" cy="9144000"/>
  <p:defaultTextStyle>
    <a:defPPr lvl="0">
      <a:defRPr lang="en-US"/>
    </a:defPPr>
    <a:lvl1pPr marL="0" lv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lvl="1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lvl="2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lvl="3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lvl="4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lvl="5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lvl="6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lvl="7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lvl="8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2" d="100"/>
          <a:sy n="92" d="100"/>
        </p:scale>
        <p:origin x="1186" y="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customXml" Target="../customXml/item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ustomXml" Target="../customXml/item3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ustomXml" Target="../customXml/item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44BFB9-4448-4A52-B128-8509F8DAB06C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26859A-C048-41E6-9182-C796289CD2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20141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Show parents how we use the sounds to spell words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26859A-C048-41E6-9182-C796289CD271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78052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Show an example – have Fred with us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26859A-C048-41E6-9182-C796289CD271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94660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Have the story books out on the table and explain the difference between each book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26859A-C048-41E6-9182-C796289CD271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56840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Have the story books out on the table and explain the difference between each book.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26859A-C048-41E6-9182-C796289CD271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37187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www.google.com/search?q=read+write+inc+set+1+sounds+video&amp;sca_esv=310041c079f8198e&amp;sxsrf=APpeQnvjphmn2hOMjxtAReK0Y7yBiLnFEQ:1788332938742&amp;source=hp&amp;ei=isuXasKYLOTuhbIPlOWG8As&amp;iflsig=ABILxe8AAAAAapfZmkOgQpm0lPj9sNWTzerI-JysoUFx&amp;oq=read+write+inc+set+1+sounds+video&amp;gs_lp=Egdnd3Mtd2l6IiFyZWFkIHdyaXRlIGluYyBzZXQgMSBzb3VuZHMgdmlkZW8yBhAAGBYYHjIGEAAYFhgeMgsQABiABBiKBRiGAzIIEAAYiQUYogQyBRAAGO8FSOxwUMgEWPNfcAV4AJABAJgBlwGgAfUSqgEEMjEuN7gBAcgBAPgBAZgCIaACoxWoAgrCAh0QABiABBiKBRjUAxjlAhjnBhjqAhi0AhiKAxi3A8ICCxAAGIAEGIoFGJECwgIREC4YgwEYkQIYsQMYgAQYigXCAhEQLhiABBiKBRiRAhjHARjRA8ICCxAAGIAEGLEDGIMBwgIREC4YgAQYsQMYgwEYxwEY0QPCAggQLhiABBixA8ICDhAuGIAEGIoFGLEDGIMBwgIREC4YgAQYigUYkQIYsQMYgwHCAgsQLhiABBixAxiDAcICCBAAGIAEGLEDwgIFEAAYgATCAgUQLhiABMICDhAAGIAEGIoFGJECGLEDwgIREAAYgAQYigUYkQIYsQMYgwHCAgoQLhhDGIAEGIoFwgIKEAAYgAQYigUYQ8ICChAuGIAEGIoFGEPCAg8QABiABBgKGAsYsQMYgwHCAg4QLhiABBiKBRiRAhixA8ICBxAAGIAEGArCAgcQLhiABBgKwgIMEC4YgAQYChgLGLEDwgISEC4YgAQYChgLGLEDGMcBGK8BwgIJEAAYgAQYChgLwgIMEAAYgAQYChgLGLEDwgIQEAAYgAQYigUYChixAxiDAcICDxAuGAoYCxivARjHARiABMICBxAAGIAEGA3CAgcQIRgKGKABwgIIEAAYgAQYogSYAwvxBep9hcQQpGkJkgcEMjQuOaAH_twBsgcEMTkuObgH-xTCBwkwLjMuMTYuMTTIB90BgAgB&amp;sclient=gws-wiz&amp;pf=op&amp;safe=active&amp;surl=1#fpstate=ive&amp;vld=cid:088afceb,vid:yln6PpV1G1I,st:0" TargetMode="Externa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schools.ruthmiskin.com/resources/my-pathways/series/255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26300" y="2834515"/>
            <a:ext cx="7772400" cy="2490788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en-GB" dirty="0">
                <a:latin typeface="Twinkl SemiBold" panose="02000000000000000000" pitchFamily="2" charset="0"/>
              </a:rPr>
              <a:t>Welcome to our parent workshop</a:t>
            </a:r>
            <a:br>
              <a:rPr lang="en-GB" dirty="0">
                <a:latin typeface="Twinkl SemiBold" panose="02000000000000000000" pitchFamily="2" charset="0"/>
              </a:rPr>
            </a:br>
            <a:r>
              <a:rPr dirty="0">
                <a:latin typeface="Twinkl SemiBold" panose="02000000000000000000" pitchFamily="2" charset="0"/>
              </a:rPr>
              <a:t>RWI Phonics </a:t>
            </a:r>
          </a:p>
        </p:txBody>
      </p:sp>
      <p:pic>
        <p:nvPicPr>
          <p:cNvPr id="1026" name="Picture 2" descr="Bourton-on-the-Water Primary School - Home">
            <a:extLst>
              <a:ext uri="{FF2B5EF4-FFF2-40B4-BE49-F238E27FC236}">
                <a16:creationId xmlns:a16="http://schemas.microsoft.com/office/drawing/2014/main" id="{9E7C46AF-A266-49D2-AC6C-BC899C6345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6212" y="224443"/>
            <a:ext cx="5093104" cy="2971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What is Read Write Inc. (RWI)?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dirty="0"/>
              <a:t>A systematic phonics </a:t>
            </a:r>
            <a:r>
              <a:rPr dirty="0" err="1"/>
              <a:t>programme</a:t>
            </a:r>
            <a:endParaRPr dirty="0"/>
          </a:p>
          <a:p>
            <a:pPr>
              <a:lnSpc>
                <a:spcPct val="150000"/>
              </a:lnSpc>
            </a:pPr>
            <a:r>
              <a:rPr dirty="0"/>
              <a:t>Developed by Ruth Miskin</a:t>
            </a:r>
          </a:p>
          <a:p>
            <a:pPr>
              <a:lnSpc>
                <a:spcPct val="150000"/>
              </a:lnSpc>
            </a:pPr>
            <a:r>
              <a:rPr dirty="0"/>
              <a:t>Teaches children to read and write</a:t>
            </a:r>
          </a:p>
          <a:p>
            <a:pPr>
              <a:lnSpc>
                <a:spcPct val="150000"/>
              </a:lnSpc>
            </a:pPr>
            <a:r>
              <a:rPr dirty="0"/>
              <a:t>Focus on speed, accuracy, and fluency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/>
              <a:t>Key Principles of RWI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dirty="0"/>
              <a:t>Daily phonics lessons</a:t>
            </a:r>
          </a:p>
          <a:p>
            <a:pPr>
              <a:lnSpc>
                <a:spcPct val="150000"/>
              </a:lnSpc>
            </a:pPr>
            <a:r>
              <a:rPr dirty="0"/>
              <a:t>Grouped by ability</a:t>
            </a:r>
          </a:p>
          <a:p>
            <a:pPr>
              <a:lnSpc>
                <a:spcPct val="150000"/>
              </a:lnSpc>
            </a:pPr>
            <a:r>
              <a:rPr dirty="0"/>
              <a:t>Consistent routines</a:t>
            </a:r>
          </a:p>
          <a:p>
            <a:pPr>
              <a:lnSpc>
                <a:spcPct val="150000"/>
              </a:lnSpc>
            </a:pPr>
            <a:r>
              <a:rPr dirty="0"/>
              <a:t>Partner work and participation</a:t>
            </a:r>
          </a:p>
          <a:p>
            <a:pPr>
              <a:lnSpc>
                <a:spcPct val="150000"/>
              </a:lnSpc>
            </a:pPr>
            <a:r>
              <a:rPr dirty="0"/>
              <a:t>Emphasis on decoding and comprehension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175"/>
            <a:ext cx="8229600" cy="1143000"/>
          </a:xfrm>
        </p:spPr>
        <p:txBody>
          <a:bodyPr/>
          <a:lstStyle/>
          <a:p>
            <a:r>
              <a:rPr lang="en-GB" dirty="0"/>
              <a:t>Order of sounds</a:t>
            </a:r>
            <a:endParaRPr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0F920BF-DF0C-4B3E-A5ED-BD80F9B27D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90854" y="1099812"/>
            <a:ext cx="3966047" cy="55411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F256A9C-A744-49B6-AE64-3B224C57CD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818" y="1099812"/>
            <a:ext cx="4353182" cy="54200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98484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How We Teach Sounds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016231" y="5200651"/>
            <a:ext cx="7800975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2"/>
              </a:rPr>
              <a:t>read write </a:t>
            </a:r>
            <a:r>
              <a:rPr lang="en-US" dirty="0" err="1">
                <a:hlinkClick r:id="rId2"/>
              </a:rPr>
              <a:t>inc</a:t>
            </a:r>
            <a:r>
              <a:rPr lang="en-US" dirty="0">
                <a:hlinkClick r:id="rId2"/>
              </a:rPr>
              <a:t> set 1 sounds video - Google Search</a:t>
            </a:r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63B2182-8FDA-44ED-9C25-6D8C83BDB4F0}"/>
              </a:ext>
            </a:extLst>
          </p:cNvPr>
          <p:cNvSpPr txBox="1"/>
          <p:nvPr/>
        </p:nvSpPr>
        <p:spPr>
          <a:xfrm>
            <a:off x="457200" y="1657349"/>
            <a:ext cx="3971926" cy="29546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sz="2000" dirty="0"/>
              <a:t>Set 1, 2, and 3 sounds</a:t>
            </a:r>
          </a:p>
          <a:p>
            <a:pPr marL="285750" indent="-28575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sz="2000" dirty="0"/>
              <a:t>Pure sounds pronunciation</a:t>
            </a:r>
          </a:p>
          <a:p>
            <a:pPr marL="285750" indent="-28575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sz="2000" dirty="0"/>
              <a:t>Fred Talk (oral blending)</a:t>
            </a:r>
            <a:endParaRPr lang="en-GB" sz="2000" dirty="0"/>
          </a:p>
          <a:p>
            <a:endParaRPr lang="en-GB" dirty="0"/>
          </a:p>
          <a:p>
            <a:endParaRPr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17A02CE-83AC-4390-B67F-EDFAB18F06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60406" y="1384724"/>
            <a:ext cx="4326394" cy="2723823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dirty="0"/>
              <a:t>How We Teach Sounds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A5A6AC2-9488-4D35-8228-619ACD506DB3}"/>
              </a:ext>
            </a:extLst>
          </p:cNvPr>
          <p:cNvSpPr txBox="1"/>
          <p:nvPr/>
        </p:nvSpPr>
        <p:spPr>
          <a:xfrm>
            <a:off x="1512916" y="1407221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Ruth Miskin Schools Portal</a:t>
            </a:r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22D5301-372C-4F82-840E-D14AB1E1B768}"/>
              </a:ext>
            </a:extLst>
          </p:cNvPr>
          <p:cNvSpPr txBox="1"/>
          <p:nvPr/>
        </p:nvSpPr>
        <p:spPr>
          <a:xfrm>
            <a:off x="1512916" y="2354872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Ruth Miskin Schools Portal</a:t>
            </a:r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FDC52C4-EE21-481C-88AE-A034FC642F8C}"/>
              </a:ext>
            </a:extLst>
          </p:cNvPr>
          <p:cNvSpPr txBox="1"/>
          <p:nvPr/>
        </p:nvSpPr>
        <p:spPr>
          <a:xfrm>
            <a:off x="1421476" y="3244334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Ruth Miskin Schools Portal</a:t>
            </a:r>
            <a:endParaRPr lang="en-GB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26B8C3E-59AE-46D0-93EE-2F74BB8F6CE7}"/>
              </a:ext>
            </a:extLst>
          </p:cNvPr>
          <p:cNvSpPr txBox="1"/>
          <p:nvPr/>
        </p:nvSpPr>
        <p:spPr>
          <a:xfrm>
            <a:off x="1512916" y="4266799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Ruth Miskin Schools Portal</a:t>
            </a:r>
            <a:endParaRPr lang="en-GB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BFC5E7D-B81C-4DD2-812B-C889A70035EF}"/>
              </a:ext>
            </a:extLst>
          </p:cNvPr>
          <p:cNvSpPr txBox="1"/>
          <p:nvPr/>
        </p:nvSpPr>
        <p:spPr>
          <a:xfrm>
            <a:off x="1512916" y="5213648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Ruth Miskin Schools Portal</a:t>
            </a:r>
            <a:endParaRPr lang="en-GB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70C28EF-6D96-4E6A-9739-8976951B5282}"/>
              </a:ext>
            </a:extLst>
          </p:cNvPr>
          <p:cNvSpPr txBox="1"/>
          <p:nvPr/>
        </p:nvSpPr>
        <p:spPr>
          <a:xfrm>
            <a:off x="1136073" y="2040157"/>
            <a:ext cx="24217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Read the sound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9AA6AEE-2966-4289-A002-4B6E7EFB474B}"/>
              </a:ext>
            </a:extLst>
          </p:cNvPr>
          <p:cNvSpPr txBox="1"/>
          <p:nvPr/>
        </p:nvSpPr>
        <p:spPr>
          <a:xfrm>
            <a:off x="1136072" y="4767933"/>
            <a:ext cx="15212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Fred Talk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1DE94C1-30BB-454A-B96C-A286EA3BEEDF}"/>
              </a:ext>
            </a:extLst>
          </p:cNvPr>
          <p:cNvSpPr txBox="1"/>
          <p:nvPr/>
        </p:nvSpPr>
        <p:spPr>
          <a:xfrm>
            <a:off x="1136072" y="1037889"/>
            <a:ext cx="36188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Introduce/ say the sound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B6CB4A9-0DC5-4B71-98AE-E27DF4BB45A4}"/>
              </a:ext>
            </a:extLst>
          </p:cNvPr>
          <p:cNvSpPr txBox="1"/>
          <p:nvPr/>
        </p:nvSpPr>
        <p:spPr>
          <a:xfrm>
            <a:off x="1136072" y="2895199"/>
            <a:ext cx="20892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Review the sound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88DCF3D-7E50-495F-B374-0C81735CFB53}"/>
              </a:ext>
            </a:extLst>
          </p:cNvPr>
          <p:cNvSpPr txBox="1"/>
          <p:nvPr/>
        </p:nvSpPr>
        <p:spPr>
          <a:xfrm>
            <a:off x="1136072" y="3946943"/>
            <a:ext cx="21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Write the sound</a:t>
            </a:r>
          </a:p>
        </p:txBody>
      </p:sp>
    </p:spTree>
    <p:extLst>
      <p:ext uri="{BB962C8B-B14F-4D97-AF65-F5344CB8AC3E}">
        <p14:creationId xmlns:p14="http://schemas.microsoft.com/office/powerpoint/2010/main" val="38613811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/>
              <a:t>Fred Talk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4923972"/>
            <a:ext cx="36576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We use Fred fingers to pinch the sounds in the words as we spell them.</a:t>
            </a:r>
            <a:endParaRPr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0C0C3A99-4B3D-49F1-8A34-8053A968019C}"/>
              </a:ext>
            </a:extLst>
          </p:cNvPr>
          <p:cNvSpPr txBox="1">
            <a:spLocks/>
          </p:cNvSpPr>
          <p:nvPr/>
        </p:nvSpPr>
        <p:spPr>
          <a:xfrm>
            <a:off x="457200" y="382887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Fred Fingers</a:t>
            </a:r>
          </a:p>
        </p:txBody>
      </p:sp>
      <p:pic>
        <p:nvPicPr>
          <p:cNvPr id="3074" name="Picture 2" descr="01.04.2020 Phonics fingers - YouTube">
            <a:extLst>
              <a:ext uri="{FF2B5EF4-FFF2-40B4-BE49-F238E27FC236}">
                <a16:creationId xmlns:a16="http://schemas.microsoft.com/office/drawing/2014/main" id="{4215AB34-EAEA-4300-9E1B-9CA3D03F573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937" t="8957" r="31492"/>
          <a:stretch/>
        </p:blipFill>
        <p:spPr bwMode="auto">
          <a:xfrm>
            <a:off x="6749142" y="4215946"/>
            <a:ext cx="1698171" cy="2367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Read Write Inc. Phonics: Fred Frog ...">
            <a:extLst>
              <a:ext uri="{FF2B5EF4-FFF2-40B4-BE49-F238E27FC236}">
                <a16:creationId xmlns:a16="http://schemas.microsoft.com/office/drawing/2014/main" id="{85A67520-997D-41B8-8957-04761E1A76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695539"/>
            <a:ext cx="3124200" cy="1466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153773E-449A-4818-AB6B-7C29BB8DC8C9}"/>
              </a:ext>
            </a:extLst>
          </p:cNvPr>
          <p:cNvSpPr txBox="1"/>
          <p:nvPr/>
        </p:nvSpPr>
        <p:spPr>
          <a:xfrm>
            <a:off x="682171" y="1699419"/>
            <a:ext cx="36576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dirty="0"/>
              <a:t>Children learn to blend sounds:</a:t>
            </a:r>
          </a:p>
          <a:p>
            <a:r>
              <a:rPr dirty="0"/>
              <a:t> c-a-t → cat</a:t>
            </a:r>
            <a:endParaRPr lang="en-GB" dirty="0"/>
          </a:p>
          <a:p>
            <a:endParaRPr dirty="0"/>
          </a:p>
          <a:p>
            <a:r>
              <a:rPr dirty="0"/>
              <a:t>This supports early reading.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Reading in RWI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200000"/>
              </a:lnSpc>
            </a:pPr>
            <a:r>
              <a:rPr dirty="0"/>
              <a:t>Storybooks matched to phonics level</a:t>
            </a:r>
          </a:p>
          <a:p>
            <a:pPr>
              <a:lnSpc>
                <a:spcPct val="200000"/>
              </a:lnSpc>
            </a:pPr>
            <a:r>
              <a:rPr dirty="0"/>
              <a:t>Repeated reading for fluency</a:t>
            </a:r>
          </a:p>
          <a:p>
            <a:pPr>
              <a:lnSpc>
                <a:spcPct val="200000"/>
              </a:lnSpc>
            </a:pPr>
            <a:r>
              <a:rPr dirty="0"/>
              <a:t>Comprehension discussions</a:t>
            </a:r>
          </a:p>
          <a:p>
            <a:pPr>
              <a:lnSpc>
                <a:spcPct val="200000"/>
              </a:lnSpc>
            </a:pPr>
            <a:r>
              <a:rPr dirty="0"/>
              <a:t>Vocabulary development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8229600" cy="1143000"/>
          </a:xfrm>
        </p:spPr>
        <p:txBody>
          <a:bodyPr/>
          <a:lstStyle/>
          <a:p>
            <a:r>
              <a:rPr dirty="0"/>
              <a:t>Reading</a:t>
            </a:r>
            <a:r>
              <a:rPr lang="en-GB" dirty="0"/>
              <a:t> Books</a:t>
            </a:r>
            <a:r>
              <a:rPr dirty="0"/>
              <a:t> </a:t>
            </a:r>
            <a:r>
              <a:rPr lang="en-GB" dirty="0"/>
              <a:t>for</a:t>
            </a:r>
            <a:r>
              <a:rPr dirty="0"/>
              <a:t> RWI</a:t>
            </a:r>
          </a:p>
        </p:txBody>
      </p:sp>
      <p:pic>
        <p:nvPicPr>
          <p:cNvPr id="4098" name="Picture 2" descr="Read Write Inc. Phonics : Green Set 1 Book Bag Books - Pack of 10 FULL SET  | eBay UK">
            <a:extLst>
              <a:ext uri="{FF2B5EF4-FFF2-40B4-BE49-F238E27FC236}">
                <a16:creationId xmlns:a16="http://schemas.microsoft.com/office/drawing/2014/main" id="{EC0933E5-E0F1-4ADE-9E82-6E77C589F3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686" y="1150257"/>
            <a:ext cx="3570516" cy="2677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Read Write Inc">
            <a:extLst>
              <a:ext uri="{FF2B5EF4-FFF2-40B4-BE49-F238E27FC236}">
                <a16:creationId xmlns:a16="http://schemas.microsoft.com/office/drawing/2014/main" id="{B43DE205-52A5-40EC-ADAF-1107076B2F9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14" t="10370" r="6402" b="6243"/>
          <a:stretch/>
        </p:blipFill>
        <p:spPr bwMode="auto">
          <a:xfrm>
            <a:off x="5384799" y="3429000"/>
            <a:ext cx="3315778" cy="3178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E25EA08C-FC79-4F50-A09E-5590BBE88F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95485" y="1143000"/>
            <a:ext cx="5159829" cy="1981200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GB" sz="2400" dirty="0">
                <a:latin typeface="Twinkl SemiBold" panose="02000000000000000000" pitchFamily="2" charset="0"/>
              </a:rPr>
              <a:t>Book bag books are for you to read at home with your children. </a:t>
            </a:r>
            <a:endParaRPr sz="2400" dirty="0">
              <a:latin typeface="Twinkl SemiBold" panose="02000000000000000000" pitchFamily="2" charset="0"/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549D605C-46D3-494D-9CEA-A857A8E06466}"/>
              </a:ext>
            </a:extLst>
          </p:cNvPr>
          <p:cNvSpPr txBox="1">
            <a:spLocks/>
          </p:cNvSpPr>
          <p:nvPr/>
        </p:nvSpPr>
        <p:spPr>
          <a:xfrm>
            <a:off x="188686" y="4862286"/>
            <a:ext cx="5159829" cy="1981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Font typeface="Arial"/>
              <a:buNone/>
            </a:pPr>
            <a:r>
              <a:rPr lang="en-GB" sz="2400" dirty="0">
                <a:latin typeface="Twinkl SemiBold" panose="02000000000000000000" pitchFamily="2" charset="0"/>
              </a:rPr>
              <a:t>This is the book that your child’s RWI teacher is using in their lessons.</a:t>
            </a:r>
          </a:p>
        </p:txBody>
      </p:sp>
    </p:spTree>
    <p:extLst>
      <p:ext uri="{BB962C8B-B14F-4D97-AF65-F5344CB8AC3E}">
        <p14:creationId xmlns:p14="http://schemas.microsoft.com/office/powerpoint/2010/main" val="3960445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>
                <a:latin typeface="Twinkl SemiBold" panose="02000000000000000000" pitchFamily="2" charset="0"/>
              </a:rPr>
              <a:t>Writing in RWI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200000"/>
              </a:lnSpc>
            </a:pPr>
            <a:r>
              <a:rPr dirty="0">
                <a:latin typeface="Twinkl SemiBold" panose="02000000000000000000" pitchFamily="2" charset="0"/>
              </a:rPr>
              <a:t>Spell using sounds</a:t>
            </a:r>
          </a:p>
          <a:p>
            <a:pPr>
              <a:lnSpc>
                <a:spcPct val="200000"/>
              </a:lnSpc>
            </a:pPr>
            <a:r>
              <a:rPr dirty="0">
                <a:latin typeface="Twinkl SemiBold" panose="02000000000000000000" pitchFamily="2" charset="0"/>
              </a:rPr>
              <a:t>Dictation sentences</a:t>
            </a:r>
          </a:p>
          <a:p>
            <a:pPr>
              <a:lnSpc>
                <a:spcPct val="200000"/>
              </a:lnSpc>
            </a:pPr>
            <a:r>
              <a:rPr dirty="0">
                <a:latin typeface="Twinkl SemiBold" panose="02000000000000000000" pitchFamily="2" charset="0"/>
              </a:rPr>
              <a:t>Focus on handwriting and sentence structure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>
                <a:latin typeface="Twinkl SemiBold" panose="02000000000000000000" pitchFamily="2" charset="0"/>
              </a:rPr>
              <a:t>Assessment in RWI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9858"/>
            <a:ext cx="8229600" cy="4525963"/>
          </a:xfrm>
        </p:spPr>
        <p:txBody>
          <a:bodyPr/>
          <a:lstStyle/>
          <a:p>
            <a:r>
              <a:rPr dirty="0">
                <a:latin typeface="Twinkl SemiBold" panose="02000000000000000000" pitchFamily="2" charset="0"/>
              </a:rPr>
              <a:t>Regular assessment of sounds</a:t>
            </a:r>
            <a:r>
              <a:rPr lang="en-GB" dirty="0">
                <a:latin typeface="Twinkl SemiBold" panose="02000000000000000000" pitchFamily="2" charset="0"/>
              </a:rPr>
              <a:t> by reading teachers and RWI Lead</a:t>
            </a:r>
          </a:p>
          <a:p>
            <a:endParaRPr dirty="0">
              <a:latin typeface="Twinkl SemiBold" panose="02000000000000000000" pitchFamily="2" charset="0"/>
            </a:endParaRPr>
          </a:p>
          <a:p>
            <a:r>
              <a:rPr dirty="0">
                <a:latin typeface="Twinkl SemiBold" panose="02000000000000000000" pitchFamily="2" charset="0"/>
              </a:rPr>
              <a:t>Children regrouped as needed</a:t>
            </a:r>
            <a:endParaRPr lang="en-GB" dirty="0">
              <a:latin typeface="Twinkl SemiBold" panose="02000000000000000000" pitchFamily="2" charset="0"/>
            </a:endParaRPr>
          </a:p>
          <a:p>
            <a:endParaRPr dirty="0">
              <a:latin typeface="Twinkl SemiBold" panose="02000000000000000000" pitchFamily="2" charset="0"/>
            </a:endParaRPr>
          </a:p>
          <a:p>
            <a:r>
              <a:rPr dirty="0">
                <a:latin typeface="Twinkl SemiBold" panose="02000000000000000000" pitchFamily="2" charset="0"/>
              </a:rPr>
              <a:t>Progress tracked closely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How We Support Children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dirty="0"/>
              <a:t>Daily practice</a:t>
            </a:r>
          </a:p>
          <a:p>
            <a:pPr>
              <a:lnSpc>
                <a:spcPct val="150000"/>
              </a:lnSpc>
            </a:pPr>
            <a:r>
              <a:rPr dirty="0"/>
              <a:t>Targeted interventions</a:t>
            </a:r>
          </a:p>
          <a:p>
            <a:pPr>
              <a:lnSpc>
                <a:spcPct val="150000"/>
              </a:lnSpc>
            </a:pPr>
            <a:r>
              <a:rPr dirty="0"/>
              <a:t>Reading at home</a:t>
            </a:r>
          </a:p>
          <a:p>
            <a:pPr>
              <a:lnSpc>
                <a:spcPct val="150000"/>
              </a:lnSpc>
            </a:pPr>
            <a:r>
              <a:rPr dirty="0"/>
              <a:t>Parental support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How Parents Can Help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200000"/>
              </a:lnSpc>
            </a:pPr>
            <a:r>
              <a:rPr dirty="0"/>
              <a:t>Practice sounds daily</a:t>
            </a:r>
          </a:p>
          <a:p>
            <a:pPr>
              <a:lnSpc>
                <a:spcPct val="200000"/>
              </a:lnSpc>
            </a:pPr>
            <a:r>
              <a:rPr dirty="0"/>
              <a:t>Read regularly</a:t>
            </a:r>
          </a:p>
          <a:p>
            <a:pPr>
              <a:lnSpc>
                <a:spcPct val="200000"/>
              </a:lnSpc>
            </a:pPr>
            <a:r>
              <a:rPr dirty="0"/>
              <a:t>Encourage blending</a:t>
            </a:r>
          </a:p>
          <a:p>
            <a:pPr>
              <a:lnSpc>
                <a:spcPct val="200000"/>
              </a:lnSpc>
            </a:pPr>
            <a:r>
              <a:rPr dirty="0"/>
              <a:t>Use school resources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77886" y="14515"/>
            <a:ext cx="3171371" cy="1026886"/>
          </a:xfrm>
        </p:spPr>
        <p:txBody>
          <a:bodyPr/>
          <a:lstStyle/>
          <a:p>
            <a:pPr marL="0" indent="0">
              <a:lnSpc>
                <a:spcPct val="200000"/>
              </a:lnSpc>
              <a:buNone/>
            </a:pPr>
            <a:r>
              <a:rPr lang="en-GB" dirty="0"/>
              <a:t>Any questions? </a:t>
            </a:r>
            <a:endParaRPr dirty="0"/>
          </a:p>
        </p:txBody>
      </p:sp>
      <p:pic>
        <p:nvPicPr>
          <p:cNvPr id="5122" name="Picture 2" descr="Why Use Practice Questions? - Weingarten Center">
            <a:extLst>
              <a:ext uri="{FF2B5EF4-FFF2-40B4-BE49-F238E27FC236}">
                <a16:creationId xmlns:a16="http://schemas.microsoft.com/office/drawing/2014/main" id="{521E1DD0-24E8-4C8F-9288-A30640CEBE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0118" y="1528255"/>
            <a:ext cx="6045426" cy="4705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15670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ustom 1">
      <a:majorFont>
        <a:latin typeface="Twinkl SemiBold"/>
        <a:ea typeface=""/>
        <a:cs typeface=""/>
      </a:majorFont>
      <a:minorFont>
        <a:latin typeface="Twinkl SemiBol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EE01E2A05AB9F42868A18BF19635E17" ma:contentTypeVersion="14" ma:contentTypeDescription="Create a new document." ma:contentTypeScope="" ma:versionID="dc1d059091e8265b8c21d382273cc065">
  <xsd:schema xmlns:xsd="http://www.w3.org/2001/XMLSchema" xmlns:xs="http://www.w3.org/2001/XMLSchema" xmlns:p="http://schemas.microsoft.com/office/2006/metadata/properties" xmlns:ns2="5a87c1c3-1f8d-4dc8-a6e8-4bce62f56720" xmlns:ns3="c1880dc9-35b5-4d3c-aa6e-dcd8d5189c89" targetNamespace="http://schemas.microsoft.com/office/2006/metadata/properties" ma:root="true" ma:fieldsID="bca16542b7f60308130cb5ef78de139a" ns2:_="" ns3:_="">
    <xsd:import namespace="5a87c1c3-1f8d-4dc8-a6e8-4bce62f56720"/>
    <xsd:import namespace="c1880dc9-35b5-4d3c-aa6e-dcd8d5189c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a87c1c3-1f8d-4dc8-a6e8-4bce62f5672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d8d0970-b764-4d5a-8321-aee8c241a7d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1880dc9-35b5-4d3c-aa6e-dcd8d5189c89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1006d2be-52e0-4af2-a2ee-20466e8bd468}" ma:internalName="TaxCatchAll" ma:showField="CatchAllData" ma:web="c1880dc9-35b5-4d3c-aa6e-dcd8d5189c8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a87c1c3-1f8d-4dc8-a6e8-4bce62f56720">
      <Terms xmlns="http://schemas.microsoft.com/office/infopath/2007/PartnerControls"/>
    </lcf76f155ced4ddcb4097134ff3c332f>
    <TaxCatchAll xmlns="c1880dc9-35b5-4d3c-aa6e-dcd8d5189c89" xsi:nil="true"/>
  </documentManagement>
</p:properties>
</file>

<file path=customXml/itemProps1.xml><?xml version="1.0" encoding="utf-8"?>
<ds:datastoreItem xmlns:ds="http://schemas.openxmlformats.org/officeDocument/2006/customXml" ds:itemID="{076B50CC-9D72-4B83-9B5A-47C6A06D3699}"/>
</file>

<file path=customXml/itemProps2.xml><?xml version="1.0" encoding="utf-8"?>
<ds:datastoreItem xmlns:ds="http://schemas.openxmlformats.org/officeDocument/2006/customXml" ds:itemID="{F13ACE2B-6403-4F2B-808C-890498E14B78}"/>
</file>

<file path=customXml/itemProps3.xml><?xml version="1.0" encoding="utf-8"?>
<ds:datastoreItem xmlns:ds="http://schemas.openxmlformats.org/officeDocument/2006/customXml" ds:itemID="{D0B3CD72-D2B5-4D12-8AD8-35B6CC1C459B}"/>
</file>

<file path=docProps/app.xml><?xml version="1.0" encoding="utf-8"?>
<Properties xmlns="http://schemas.openxmlformats.org/officeDocument/2006/extended-properties" xmlns:vt="http://schemas.openxmlformats.org/officeDocument/2006/docPropsVTypes">
  <TotalTime>7056</TotalTime>
  <Words>335</Words>
  <Application>Microsoft Office PowerPoint</Application>
  <PresentationFormat>On-screen Show (4:3)</PresentationFormat>
  <Paragraphs>74</Paragraphs>
  <Slides>14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Twinkl SemiBold</vt:lpstr>
      <vt:lpstr>Office Theme</vt:lpstr>
      <vt:lpstr>Welcome to our parent workshop RWI Phonics </vt:lpstr>
      <vt:lpstr>What is Read Write Inc. (RWI)?</vt:lpstr>
      <vt:lpstr>Key Principles of RWI</vt:lpstr>
      <vt:lpstr>Order of sounds</vt:lpstr>
      <vt:lpstr>How We Teach Sounds</vt:lpstr>
      <vt:lpstr>How We Teach Sounds</vt:lpstr>
      <vt:lpstr>Fred Talk</vt:lpstr>
      <vt:lpstr>Reading in RWI</vt:lpstr>
      <vt:lpstr>Reading Books for RWI</vt:lpstr>
      <vt:lpstr>Writing in RWI</vt:lpstr>
      <vt:lpstr>Assessment in RWI</vt:lpstr>
      <vt:lpstr>How We Support Children</vt:lpstr>
      <vt:lpstr>How Parents Can Help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our parent workshop RWI Phonics</dc:title>
  <dc:creator>Mrs J Mollyneaux</dc:creator>
  <cp:lastModifiedBy>Mrs J Mollyneaux</cp:lastModifiedBy>
  <cp:revision>2</cp:revision>
  <dcterms:modified xsi:type="dcterms:W3CDTF">2026-09-07T04:44:51Z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0x010100CEE01E2A05AB9F42868A18BF19635E17</vt:lpwstr>
  </property>
</Properties>
</file>