
<file path=[Content_Types].xml><?xml version="1.0" encoding="utf-8"?>
<Types xmlns="http://schemas.openxmlformats.org/package/2006/content-types">
  <Default Extension="fntdata" ContentType="application/x-fontdata"/>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8288000" cy="10287000"/>
  <p:notesSz cx="6858000" cy="9144000"/>
  <p:embeddedFontLst>
    <p:embeddedFont>
      <p:font typeface="Calibri" panose="020F0502020204030204" pitchFamily="34" charset="0"/>
      <p:regular r:id="rId19"/>
      <p:bold r:id="rId20"/>
      <p:italic r:id="rId21"/>
      <p:boldItalic r:id="rId22"/>
    </p:embeddedFont>
    <p:embeddedFont>
      <p:font typeface="Hero Bold" panose="020B0604020202020204" charset="0"/>
      <p:regular r:id="rId23"/>
    </p:embeddedFont>
    <p:embeddedFont>
      <p:font typeface="Playpen Sans" panose="020B0604020202020204" charset="0"/>
      <p:regular r:id="rId24"/>
    </p:embeddedFont>
    <p:embeddedFont>
      <p:font typeface="Playpen Sans Bold" panose="020B0604020202020204" charset="0"/>
      <p:regular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62" d="100"/>
          <a:sy n="62" d="100"/>
        </p:scale>
        <p:origin x="274"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J Mollyneaux" userId="55f12a91-6194-4c35-84fe-ed35ae116b30" providerId="ADAL" clId="{966FEB76-5340-4F07-BA63-3721E06E0DE5}"/>
    <pc:docChg chg="addSld delSld modSld">
      <pc:chgData name="Mrs J Mollyneaux" userId="55f12a91-6194-4c35-84fe-ed35ae116b30" providerId="ADAL" clId="{966FEB76-5340-4F07-BA63-3721E06E0DE5}" dt="2026-06-11T05:12:25.664" v="17" actId="2696"/>
      <pc:docMkLst>
        <pc:docMk/>
      </pc:docMkLst>
      <pc:sldChg chg="modAnim">
        <pc:chgData name="Mrs J Mollyneaux" userId="55f12a91-6194-4c35-84fe-ed35ae116b30" providerId="ADAL" clId="{966FEB76-5340-4F07-BA63-3721E06E0DE5}" dt="2026-06-07T14:05:29.848" v="15"/>
        <pc:sldMkLst>
          <pc:docMk/>
          <pc:sldMk cId="0" sldId="269"/>
        </pc:sldMkLst>
      </pc:sldChg>
      <pc:sldChg chg="add del setBg">
        <pc:chgData name="Mrs J Mollyneaux" userId="55f12a91-6194-4c35-84fe-ed35ae116b30" providerId="ADAL" clId="{966FEB76-5340-4F07-BA63-3721E06E0DE5}" dt="2026-06-11T05:12:25.664" v="17" actId="2696"/>
        <pc:sldMkLst>
          <pc:docMk/>
          <pc:sldMk cId="1097775029" sldId="27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6/11/2026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svg"/><Relationship Id="rId7"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9.svg"/><Relationship Id="rId4" Type="http://schemas.openxmlformats.org/officeDocument/2006/relationships/image" Target="../media/image8.png"/><Relationship Id="rId9"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sv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png"/><Relationship Id="rId9" Type="http://schemas.openxmlformats.org/officeDocument/2006/relationships/image" Target="../media/image29.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4.sv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png"/><Relationship Id="rId3" Type="http://schemas.openxmlformats.org/officeDocument/2006/relationships/image" Target="../media/image38.svg"/><Relationship Id="rId7" Type="http://schemas.openxmlformats.org/officeDocument/2006/relationships/image" Target="../media/image42.png"/><Relationship Id="rId12" Type="http://schemas.openxmlformats.org/officeDocument/2006/relationships/image" Target="../media/image47.png"/><Relationship Id="rId2" Type="http://schemas.openxmlformats.org/officeDocument/2006/relationships/image" Target="../media/image37.png"/><Relationship Id="rId16"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5" Type="http://schemas.openxmlformats.org/officeDocument/2006/relationships/image" Target="../media/image5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 Id="rId14" Type="http://schemas.openxmlformats.org/officeDocument/2006/relationships/image" Target="../media/image4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grpSp>
        <p:nvGrpSpPr>
          <p:cNvPr id="2" name="Group 2"/>
          <p:cNvGrpSpPr/>
          <p:nvPr/>
        </p:nvGrpSpPr>
        <p:grpSpPr>
          <a:xfrm>
            <a:off x="1028700" y="1028700"/>
            <a:ext cx="16230600" cy="8229600"/>
            <a:chOff x="0" y="0"/>
            <a:chExt cx="12446408" cy="6310855"/>
          </a:xfrm>
        </p:grpSpPr>
        <p:sp>
          <p:nvSpPr>
            <p:cNvPr id="3" name="Freeform 3"/>
            <p:cNvSpPr/>
            <p:nvPr/>
          </p:nvSpPr>
          <p:spPr>
            <a:xfrm>
              <a:off x="31750" y="31750"/>
              <a:ext cx="12381667" cy="6247355"/>
            </a:xfrm>
            <a:custGeom>
              <a:avLst/>
              <a:gdLst/>
              <a:ahLst/>
              <a:cxnLst/>
              <a:rect l="l" t="t" r="r" b="b"/>
              <a:pathLst>
                <a:path w="12381667" h="6247355">
                  <a:moveTo>
                    <a:pt x="12290199" y="6247355"/>
                  </a:moveTo>
                  <a:lnTo>
                    <a:pt x="92710" y="6247355"/>
                  </a:lnTo>
                  <a:cubicBezTo>
                    <a:pt x="41910" y="6247355"/>
                    <a:pt x="0" y="6205445"/>
                    <a:pt x="0" y="6154645"/>
                  </a:cubicBezTo>
                  <a:lnTo>
                    <a:pt x="0" y="92710"/>
                  </a:lnTo>
                  <a:cubicBezTo>
                    <a:pt x="0" y="41910"/>
                    <a:pt x="41910" y="0"/>
                    <a:pt x="92710" y="0"/>
                  </a:cubicBezTo>
                  <a:lnTo>
                    <a:pt x="12288928" y="0"/>
                  </a:lnTo>
                  <a:cubicBezTo>
                    <a:pt x="12339728" y="0"/>
                    <a:pt x="12381639" y="41910"/>
                    <a:pt x="12381639" y="92710"/>
                  </a:cubicBezTo>
                  <a:lnTo>
                    <a:pt x="12381639" y="6153375"/>
                  </a:lnTo>
                  <a:cubicBezTo>
                    <a:pt x="12382909" y="6205445"/>
                    <a:pt x="12340999" y="6247355"/>
                    <a:pt x="12290199" y="6247355"/>
                  </a:cubicBezTo>
                  <a:close/>
                </a:path>
              </a:pathLst>
            </a:custGeom>
            <a:solidFill>
              <a:srgbClr val="FBF6F3"/>
            </a:solidFill>
          </p:spPr>
        </p:sp>
        <p:sp>
          <p:nvSpPr>
            <p:cNvPr id="4" name="Freeform 4"/>
            <p:cNvSpPr/>
            <p:nvPr/>
          </p:nvSpPr>
          <p:spPr>
            <a:xfrm>
              <a:off x="0" y="0"/>
              <a:ext cx="12446409" cy="6310855"/>
            </a:xfrm>
            <a:custGeom>
              <a:avLst/>
              <a:gdLst/>
              <a:ahLst/>
              <a:cxnLst/>
              <a:rect l="l" t="t" r="r" b="b"/>
              <a:pathLst>
                <a:path w="12446409" h="6310855">
                  <a:moveTo>
                    <a:pt x="12321949" y="59690"/>
                  </a:moveTo>
                  <a:cubicBezTo>
                    <a:pt x="12357509" y="59690"/>
                    <a:pt x="12386718" y="88900"/>
                    <a:pt x="12386718" y="124460"/>
                  </a:cubicBezTo>
                  <a:lnTo>
                    <a:pt x="12386718" y="6186395"/>
                  </a:lnTo>
                  <a:cubicBezTo>
                    <a:pt x="12386718" y="6221955"/>
                    <a:pt x="12357509" y="6251165"/>
                    <a:pt x="12321949" y="6251165"/>
                  </a:cubicBezTo>
                  <a:lnTo>
                    <a:pt x="124460" y="6251165"/>
                  </a:lnTo>
                  <a:cubicBezTo>
                    <a:pt x="88900" y="6251165"/>
                    <a:pt x="59690" y="6221955"/>
                    <a:pt x="59690" y="6186395"/>
                  </a:cubicBezTo>
                  <a:lnTo>
                    <a:pt x="59690" y="124460"/>
                  </a:lnTo>
                  <a:cubicBezTo>
                    <a:pt x="59690" y="88900"/>
                    <a:pt x="88900" y="59690"/>
                    <a:pt x="124460" y="59690"/>
                  </a:cubicBezTo>
                  <a:lnTo>
                    <a:pt x="12321949" y="59690"/>
                  </a:lnTo>
                  <a:moveTo>
                    <a:pt x="12321949" y="0"/>
                  </a:moveTo>
                  <a:lnTo>
                    <a:pt x="124460" y="0"/>
                  </a:lnTo>
                  <a:cubicBezTo>
                    <a:pt x="55880" y="0"/>
                    <a:pt x="0" y="55880"/>
                    <a:pt x="0" y="124460"/>
                  </a:cubicBezTo>
                  <a:lnTo>
                    <a:pt x="0" y="6186395"/>
                  </a:lnTo>
                  <a:cubicBezTo>
                    <a:pt x="0" y="6254975"/>
                    <a:pt x="55880" y="6310855"/>
                    <a:pt x="124460" y="6310855"/>
                  </a:cubicBezTo>
                  <a:lnTo>
                    <a:pt x="12321949" y="6310855"/>
                  </a:lnTo>
                  <a:cubicBezTo>
                    <a:pt x="12390528" y="6310855"/>
                    <a:pt x="12446409" y="6254975"/>
                    <a:pt x="12446409" y="6186395"/>
                  </a:cubicBezTo>
                  <a:lnTo>
                    <a:pt x="12446409" y="124460"/>
                  </a:lnTo>
                  <a:cubicBezTo>
                    <a:pt x="12446409" y="55880"/>
                    <a:pt x="12390528" y="0"/>
                    <a:pt x="12321949" y="0"/>
                  </a:cubicBezTo>
                  <a:close/>
                </a:path>
              </a:pathLst>
            </a:custGeom>
            <a:solidFill>
              <a:srgbClr val="000000"/>
            </a:solidFill>
          </p:spPr>
        </p:sp>
      </p:grpSp>
      <p:sp>
        <p:nvSpPr>
          <p:cNvPr id="5" name="Freeform 5"/>
          <p:cNvSpPr/>
          <p:nvPr/>
        </p:nvSpPr>
        <p:spPr>
          <a:xfrm>
            <a:off x="5266119" y="7387007"/>
            <a:ext cx="7315200" cy="1582743"/>
          </a:xfrm>
          <a:custGeom>
            <a:avLst/>
            <a:gdLst/>
            <a:ahLst/>
            <a:cxnLst/>
            <a:rect l="l" t="t" r="r" b="b"/>
            <a:pathLst>
              <a:path w="7315200" h="1582743">
                <a:moveTo>
                  <a:pt x="0" y="0"/>
                </a:moveTo>
                <a:lnTo>
                  <a:pt x="7315200" y="0"/>
                </a:lnTo>
                <a:lnTo>
                  <a:pt x="7315200" y="1582744"/>
                </a:lnTo>
                <a:lnTo>
                  <a:pt x="0" y="158274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5492009" y="4003284"/>
            <a:ext cx="6554446" cy="3123775"/>
          </a:xfrm>
          <a:custGeom>
            <a:avLst/>
            <a:gdLst/>
            <a:ahLst/>
            <a:cxnLst/>
            <a:rect l="l" t="t" r="r" b="b"/>
            <a:pathLst>
              <a:path w="6554446" h="3123775">
                <a:moveTo>
                  <a:pt x="0" y="0"/>
                </a:moveTo>
                <a:lnTo>
                  <a:pt x="6554447" y="0"/>
                </a:lnTo>
                <a:lnTo>
                  <a:pt x="6554447" y="3123775"/>
                </a:lnTo>
                <a:lnTo>
                  <a:pt x="0" y="3123775"/>
                </a:lnTo>
                <a:lnTo>
                  <a:pt x="0" y="0"/>
                </a:lnTo>
                <a:close/>
              </a:path>
            </a:pathLst>
          </a:custGeom>
          <a:blipFill>
            <a:blip r:embed="rId4"/>
            <a:stretch>
              <a:fillRect/>
            </a:stretch>
          </a:blipFill>
        </p:spPr>
      </p:sp>
      <p:sp>
        <p:nvSpPr>
          <p:cNvPr id="7" name="TextBox 7"/>
          <p:cNvSpPr txBox="1"/>
          <p:nvPr/>
        </p:nvSpPr>
        <p:spPr>
          <a:xfrm>
            <a:off x="1580867" y="1661914"/>
            <a:ext cx="14685705" cy="1927225"/>
          </a:xfrm>
          <a:prstGeom prst="rect">
            <a:avLst/>
          </a:prstGeom>
        </p:spPr>
        <p:txBody>
          <a:bodyPr lIns="0" tIns="0" rIns="0" bIns="0" rtlCol="0" anchor="t">
            <a:spAutoFit/>
          </a:bodyPr>
          <a:lstStyle/>
          <a:p>
            <a:pPr algn="ctr">
              <a:lnSpc>
                <a:spcPts val="7850"/>
              </a:lnSpc>
              <a:spcBef>
                <a:spcPct val="0"/>
              </a:spcBef>
            </a:pPr>
            <a:r>
              <a:rPr lang="en-US" sz="5000" b="1" spc="-125">
                <a:solidFill>
                  <a:srgbClr val="000000"/>
                </a:solidFill>
                <a:latin typeface="Playpen Sans Bold"/>
                <a:ea typeface="Playpen Sans Bold"/>
                <a:cs typeface="Playpen Sans Bold"/>
                <a:sym typeface="Playpen Sans Bold"/>
              </a:rPr>
              <a:t>WELCOME TO BOURTON-ON-THE-WATER</a:t>
            </a:r>
          </a:p>
          <a:p>
            <a:pPr algn="ctr">
              <a:lnSpc>
                <a:spcPts val="7850"/>
              </a:lnSpc>
              <a:spcBef>
                <a:spcPct val="0"/>
              </a:spcBef>
            </a:pPr>
            <a:r>
              <a:rPr lang="en-US" sz="5000" b="1" spc="-125">
                <a:solidFill>
                  <a:srgbClr val="000000"/>
                </a:solidFill>
                <a:latin typeface="Playpen Sans Bold"/>
                <a:ea typeface="Playpen Sans Bold"/>
                <a:cs typeface="Playpen Sans Bold"/>
                <a:sym typeface="Playpen Sans Bold"/>
              </a:rPr>
              <a:t>PRIMARY ACADEMY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C7E7C"/>
        </a:solidFill>
        <a:effectLst/>
      </p:bgPr>
    </p:bg>
    <p:spTree>
      <p:nvGrpSpPr>
        <p:cNvPr id="1" name=""/>
        <p:cNvGrpSpPr/>
        <p:nvPr/>
      </p:nvGrpSpPr>
      <p:grpSpPr>
        <a:xfrm>
          <a:off x="0" y="0"/>
          <a:ext cx="0" cy="0"/>
          <a:chOff x="0" y="0"/>
          <a:chExt cx="0" cy="0"/>
        </a:xfrm>
      </p:grpSpPr>
      <p:grpSp>
        <p:nvGrpSpPr>
          <p:cNvPr id="2" name="Group 2"/>
          <p:cNvGrpSpPr/>
          <p:nvPr/>
        </p:nvGrpSpPr>
        <p:grpSpPr>
          <a:xfrm>
            <a:off x="522054" y="522054"/>
            <a:ext cx="17199836" cy="9399848"/>
            <a:chOff x="0" y="0"/>
            <a:chExt cx="13189666" cy="7208258"/>
          </a:xfrm>
        </p:grpSpPr>
        <p:sp>
          <p:nvSpPr>
            <p:cNvPr id="3" name="Freeform 3"/>
            <p:cNvSpPr/>
            <p:nvPr/>
          </p:nvSpPr>
          <p:spPr>
            <a:xfrm>
              <a:off x="31750" y="31750"/>
              <a:ext cx="13124923" cy="7144758"/>
            </a:xfrm>
            <a:custGeom>
              <a:avLst/>
              <a:gdLst/>
              <a:ahLst/>
              <a:cxnLst/>
              <a:rect l="l" t="t" r="r" b="b"/>
              <a:pathLst>
                <a:path w="13124923" h="7144758">
                  <a:moveTo>
                    <a:pt x="13033456" y="7144758"/>
                  </a:moveTo>
                  <a:lnTo>
                    <a:pt x="92710" y="7144758"/>
                  </a:lnTo>
                  <a:cubicBezTo>
                    <a:pt x="41910" y="7144758"/>
                    <a:pt x="0" y="7102848"/>
                    <a:pt x="0" y="7052048"/>
                  </a:cubicBezTo>
                  <a:lnTo>
                    <a:pt x="0" y="92710"/>
                  </a:lnTo>
                  <a:cubicBezTo>
                    <a:pt x="0" y="41910"/>
                    <a:pt x="41910" y="0"/>
                    <a:pt x="92710" y="0"/>
                  </a:cubicBezTo>
                  <a:lnTo>
                    <a:pt x="13032186" y="0"/>
                  </a:lnTo>
                  <a:cubicBezTo>
                    <a:pt x="13082986" y="0"/>
                    <a:pt x="13124895" y="41910"/>
                    <a:pt x="13124895" y="92710"/>
                  </a:cubicBezTo>
                  <a:lnTo>
                    <a:pt x="13124895" y="7050777"/>
                  </a:lnTo>
                  <a:cubicBezTo>
                    <a:pt x="13126166" y="7102848"/>
                    <a:pt x="13084256" y="7144758"/>
                    <a:pt x="13033456" y="7144758"/>
                  </a:cubicBezTo>
                  <a:close/>
                </a:path>
              </a:pathLst>
            </a:custGeom>
            <a:solidFill>
              <a:srgbClr val="FBF6F3"/>
            </a:solidFill>
          </p:spPr>
        </p:sp>
        <p:sp>
          <p:nvSpPr>
            <p:cNvPr id="4" name="Freeform 4"/>
            <p:cNvSpPr/>
            <p:nvPr/>
          </p:nvSpPr>
          <p:spPr>
            <a:xfrm>
              <a:off x="0" y="0"/>
              <a:ext cx="13189666" cy="7208258"/>
            </a:xfrm>
            <a:custGeom>
              <a:avLst/>
              <a:gdLst/>
              <a:ahLst/>
              <a:cxnLst/>
              <a:rect l="l" t="t" r="r" b="b"/>
              <a:pathLst>
                <a:path w="13189666" h="7208258">
                  <a:moveTo>
                    <a:pt x="13065206" y="59690"/>
                  </a:moveTo>
                  <a:cubicBezTo>
                    <a:pt x="13100766" y="59690"/>
                    <a:pt x="13129975" y="88900"/>
                    <a:pt x="13129975" y="124460"/>
                  </a:cubicBezTo>
                  <a:lnTo>
                    <a:pt x="13129975" y="7083798"/>
                  </a:lnTo>
                  <a:cubicBezTo>
                    <a:pt x="13129975" y="7119358"/>
                    <a:pt x="13100766" y="7148568"/>
                    <a:pt x="13065206" y="7148568"/>
                  </a:cubicBezTo>
                  <a:lnTo>
                    <a:pt x="124460" y="7148568"/>
                  </a:lnTo>
                  <a:cubicBezTo>
                    <a:pt x="88900" y="7148568"/>
                    <a:pt x="59690" y="7119358"/>
                    <a:pt x="59690" y="7083798"/>
                  </a:cubicBezTo>
                  <a:lnTo>
                    <a:pt x="59690" y="124460"/>
                  </a:lnTo>
                  <a:cubicBezTo>
                    <a:pt x="59690" y="88900"/>
                    <a:pt x="88900" y="59690"/>
                    <a:pt x="124460" y="59690"/>
                  </a:cubicBezTo>
                  <a:lnTo>
                    <a:pt x="13065206" y="59690"/>
                  </a:lnTo>
                  <a:moveTo>
                    <a:pt x="13065206" y="0"/>
                  </a:moveTo>
                  <a:lnTo>
                    <a:pt x="124460" y="0"/>
                  </a:lnTo>
                  <a:cubicBezTo>
                    <a:pt x="55880" y="0"/>
                    <a:pt x="0" y="55880"/>
                    <a:pt x="0" y="124460"/>
                  </a:cubicBezTo>
                  <a:lnTo>
                    <a:pt x="0" y="7083798"/>
                  </a:lnTo>
                  <a:cubicBezTo>
                    <a:pt x="0" y="7152377"/>
                    <a:pt x="55880" y="7208258"/>
                    <a:pt x="124460" y="7208258"/>
                  </a:cubicBezTo>
                  <a:lnTo>
                    <a:pt x="13065206" y="7208258"/>
                  </a:lnTo>
                  <a:cubicBezTo>
                    <a:pt x="13133786" y="7208258"/>
                    <a:pt x="13189666" y="7152377"/>
                    <a:pt x="13189666" y="7083798"/>
                  </a:cubicBezTo>
                  <a:lnTo>
                    <a:pt x="13189666" y="124460"/>
                  </a:lnTo>
                  <a:cubicBezTo>
                    <a:pt x="13189666" y="55880"/>
                    <a:pt x="13133786" y="0"/>
                    <a:pt x="13065206" y="0"/>
                  </a:cubicBezTo>
                  <a:close/>
                </a:path>
              </a:pathLst>
            </a:custGeom>
            <a:solidFill>
              <a:srgbClr val="000000"/>
            </a:solidFill>
          </p:spPr>
        </p:sp>
      </p:grpSp>
      <p:sp>
        <p:nvSpPr>
          <p:cNvPr id="5" name="TextBox 5"/>
          <p:cNvSpPr txBox="1"/>
          <p:nvPr/>
        </p:nvSpPr>
        <p:spPr>
          <a:xfrm>
            <a:off x="374155" y="1081127"/>
            <a:ext cx="17347735" cy="936625"/>
          </a:xfrm>
          <a:prstGeom prst="rect">
            <a:avLst/>
          </a:prstGeom>
        </p:spPr>
        <p:txBody>
          <a:bodyPr lIns="0" tIns="0" rIns="0" bIns="0" rtlCol="0" anchor="t">
            <a:spAutoFit/>
          </a:bodyPr>
          <a:lstStyle/>
          <a:p>
            <a:pPr algn="ctr">
              <a:lnSpc>
                <a:spcPts val="7850"/>
              </a:lnSpc>
              <a:spcBef>
                <a:spcPct val="0"/>
              </a:spcBef>
            </a:pPr>
            <a:r>
              <a:rPr lang="en-US" sz="5000" b="1" u="sng" spc="-125">
                <a:solidFill>
                  <a:srgbClr val="000000"/>
                </a:solidFill>
                <a:latin typeface="Playpen Sans Bold"/>
                <a:ea typeface="Playpen Sans Bold"/>
                <a:cs typeface="Playpen Sans Bold"/>
                <a:sym typeface="Playpen Sans Bold"/>
              </a:rPr>
              <a:t>Reception new starter pack</a:t>
            </a:r>
          </a:p>
        </p:txBody>
      </p:sp>
      <p:sp>
        <p:nvSpPr>
          <p:cNvPr id="6" name="TextBox 6"/>
          <p:cNvSpPr txBox="1"/>
          <p:nvPr/>
        </p:nvSpPr>
        <p:spPr>
          <a:xfrm>
            <a:off x="1376199" y="2174885"/>
            <a:ext cx="14830703" cy="5715689"/>
          </a:xfrm>
          <a:prstGeom prst="rect">
            <a:avLst/>
          </a:prstGeom>
        </p:spPr>
        <p:txBody>
          <a:bodyPr lIns="0" tIns="0" rIns="0" bIns="0" rtlCol="0" anchor="t">
            <a:spAutoFit/>
          </a:bodyPr>
          <a:lstStyle/>
          <a:p>
            <a:pPr algn="l">
              <a:lnSpc>
                <a:spcPts val="5068"/>
              </a:lnSpc>
              <a:spcBef>
                <a:spcPct val="0"/>
              </a:spcBef>
            </a:pPr>
            <a:r>
              <a:rPr lang="en-US" sz="3228" b="1" spc="-80">
                <a:solidFill>
                  <a:srgbClr val="000000"/>
                </a:solidFill>
                <a:latin typeface="Playpen Sans Bold"/>
                <a:ea typeface="Playpen Sans Bold"/>
                <a:cs typeface="Playpen Sans Bold"/>
                <a:sym typeface="Playpen Sans Bold"/>
              </a:rPr>
              <a:t>Information for parents to keep: </a:t>
            </a:r>
          </a:p>
          <a:p>
            <a:pPr marL="697050" lvl="1" indent="-348525" algn="l">
              <a:lnSpc>
                <a:spcPts val="5068"/>
              </a:lnSpc>
              <a:buFont typeface="Arial"/>
              <a:buChar char="•"/>
            </a:pPr>
            <a:r>
              <a:rPr lang="en-US" sz="3228" b="1" spc="-80">
                <a:solidFill>
                  <a:srgbClr val="000000"/>
                </a:solidFill>
                <a:latin typeface="Playpen Sans Bold"/>
                <a:ea typeface="Playpen Sans Bold"/>
                <a:cs typeface="Playpen Sans Bold"/>
                <a:sym typeface="Playpen Sans Bold"/>
              </a:rPr>
              <a:t>Attendance guidance.</a:t>
            </a:r>
          </a:p>
          <a:p>
            <a:pPr marL="697050" lvl="1" indent="-348525" algn="l">
              <a:lnSpc>
                <a:spcPts val="5068"/>
              </a:lnSpc>
              <a:buFont typeface="Arial"/>
              <a:buChar char="•"/>
            </a:pPr>
            <a:r>
              <a:rPr lang="en-US" sz="3228" b="1" spc="-80">
                <a:solidFill>
                  <a:srgbClr val="000000"/>
                </a:solidFill>
                <a:latin typeface="Playpen Sans Bold"/>
                <a:ea typeface="Playpen Sans Bold"/>
                <a:cs typeface="Playpen Sans Bold"/>
                <a:sym typeface="Playpen Sans Bold"/>
              </a:rPr>
              <a:t>Acceptable computer use and internet rules.</a:t>
            </a:r>
          </a:p>
          <a:p>
            <a:pPr marL="697050" lvl="1" indent="-348525" algn="l">
              <a:lnSpc>
                <a:spcPts val="5068"/>
              </a:lnSpc>
              <a:buFont typeface="Arial"/>
              <a:buChar char="•"/>
            </a:pPr>
            <a:r>
              <a:rPr lang="en-US" sz="3228" b="1" spc="-80">
                <a:solidFill>
                  <a:srgbClr val="000000"/>
                </a:solidFill>
                <a:latin typeface="Playpen Sans Bold"/>
                <a:ea typeface="Playpen Sans Bold"/>
                <a:cs typeface="Playpen Sans Bold"/>
                <a:sym typeface="Playpen Sans Bold"/>
              </a:rPr>
              <a:t>Free school meals information.</a:t>
            </a:r>
          </a:p>
          <a:p>
            <a:pPr marL="697050" lvl="1" indent="-348525" algn="l">
              <a:lnSpc>
                <a:spcPts val="5068"/>
              </a:lnSpc>
              <a:buFont typeface="Arial"/>
              <a:buChar char="•"/>
            </a:pPr>
            <a:r>
              <a:rPr lang="en-US" sz="3228" b="1" spc="-80">
                <a:solidFill>
                  <a:srgbClr val="000000"/>
                </a:solidFill>
                <a:latin typeface="Playpen Sans Bold"/>
                <a:ea typeface="Playpen Sans Bold"/>
                <a:cs typeface="Playpen Sans Bold"/>
                <a:sym typeface="Playpen Sans Bold"/>
              </a:rPr>
              <a:t>Bourton Primary Academy uniform information.</a:t>
            </a:r>
          </a:p>
          <a:p>
            <a:pPr marL="697050" lvl="1" indent="-348525" algn="l">
              <a:lnSpc>
                <a:spcPts val="5068"/>
              </a:lnSpc>
              <a:buFont typeface="Arial"/>
              <a:buChar char="•"/>
            </a:pPr>
            <a:r>
              <a:rPr lang="en-US" sz="3228" b="1" spc="-80">
                <a:solidFill>
                  <a:srgbClr val="000000"/>
                </a:solidFill>
                <a:latin typeface="Playpen Sans Bold"/>
                <a:ea typeface="Playpen Sans Bold"/>
                <a:cs typeface="Playpen Sans Bold"/>
                <a:sym typeface="Playpen Sans Bold"/>
              </a:rPr>
              <a:t>Wrap around care information (breakfast/afterschool club).</a:t>
            </a:r>
          </a:p>
          <a:p>
            <a:pPr marL="697050" lvl="1" indent="-348525" algn="l">
              <a:lnSpc>
                <a:spcPts val="5068"/>
              </a:lnSpc>
              <a:spcBef>
                <a:spcPct val="0"/>
              </a:spcBef>
              <a:buFont typeface="Arial"/>
              <a:buChar char="•"/>
            </a:pPr>
            <a:r>
              <a:rPr lang="en-US" sz="3228" b="1" spc="-80">
                <a:solidFill>
                  <a:srgbClr val="000000"/>
                </a:solidFill>
                <a:latin typeface="Playpen Sans Bold"/>
                <a:ea typeface="Playpen Sans Bold"/>
                <a:cs typeface="Playpen Sans Bold"/>
                <a:sym typeface="Playpen Sans Bold"/>
              </a:rPr>
              <a:t>Illness.</a:t>
            </a:r>
          </a:p>
          <a:p>
            <a:pPr marL="697050" lvl="1" indent="-348525" algn="l">
              <a:lnSpc>
                <a:spcPts val="5068"/>
              </a:lnSpc>
              <a:buFont typeface="Arial"/>
              <a:buChar char="•"/>
            </a:pPr>
            <a:r>
              <a:rPr lang="en-US" sz="3228" b="1" spc="-80">
                <a:solidFill>
                  <a:srgbClr val="000000"/>
                </a:solidFill>
                <a:latin typeface="Playpen Sans Bold"/>
                <a:ea typeface="Playpen Sans Bold"/>
                <a:cs typeface="Playpen Sans Bold"/>
                <a:sym typeface="Playpen Sans Bold"/>
              </a:rPr>
              <a:t>Homework</a:t>
            </a:r>
          </a:p>
          <a:p>
            <a:pPr marL="697050" lvl="1" indent="-348525" algn="l">
              <a:lnSpc>
                <a:spcPts val="5068"/>
              </a:lnSpc>
              <a:buFont typeface="Arial"/>
              <a:buChar char="•"/>
            </a:pPr>
            <a:r>
              <a:rPr lang="en-US" sz="3228" b="1" spc="-80">
                <a:solidFill>
                  <a:srgbClr val="000000"/>
                </a:solidFill>
                <a:latin typeface="Playpen Sans Bold"/>
                <a:ea typeface="Playpen Sans Bold"/>
                <a:cs typeface="Playpen Sans Bold"/>
                <a:sym typeface="Playpen Sans Bold"/>
              </a:rPr>
              <a:t>Aspen example menu.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grpSp>
        <p:nvGrpSpPr>
          <p:cNvPr id="2" name="Group 2"/>
          <p:cNvGrpSpPr/>
          <p:nvPr/>
        </p:nvGrpSpPr>
        <p:grpSpPr>
          <a:xfrm>
            <a:off x="594436" y="411913"/>
            <a:ext cx="17127454" cy="9375061"/>
            <a:chOff x="0" y="0"/>
            <a:chExt cx="13134159" cy="7189250"/>
          </a:xfrm>
        </p:grpSpPr>
        <p:sp>
          <p:nvSpPr>
            <p:cNvPr id="3" name="Freeform 3"/>
            <p:cNvSpPr/>
            <p:nvPr/>
          </p:nvSpPr>
          <p:spPr>
            <a:xfrm>
              <a:off x="31750" y="31750"/>
              <a:ext cx="13069418" cy="7125750"/>
            </a:xfrm>
            <a:custGeom>
              <a:avLst/>
              <a:gdLst/>
              <a:ahLst/>
              <a:cxnLst/>
              <a:rect l="l" t="t" r="r" b="b"/>
              <a:pathLst>
                <a:path w="13069418" h="7125750">
                  <a:moveTo>
                    <a:pt x="12977949" y="7125750"/>
                  </a:moveTo>
                  <a:lnTo>
                    <a:pt x="92710" y="7125750"/>
                  </a:lnTo>
                  <a:cubicBezTo>
                    <a:pt x="41910" y="7125750"/>
                    <a:pt x="0" y="7083840"/>
                    <a:pt x="0" y="7033040"/>
                  </a:cubicBezTo>
                  <a:lnTo>
                    <a:pt x="0" y="92710"/>
                  </a:lnTo>
                  <a:cubicBezTo>
                    <a:pt x="0" y="41910"/>
                    <a:pt x="41910" y="0"/>
                    <a:pt x="92710" y="0"/>
                  </a:cubicBezTo>
                  <a:lnTo>
                    <a:pt x="12976679" y="0"/>
                  </a:lnTo>
                  <a:cubicBezTo>
                    <a:pt x="13027479" y="0"/>
                    <a:pt x="13069390" y="41910"/>
                    <a:pt x="13069390" y="92710"/>
                  </a:cubicBezTo>
                  <a:lnTo>
                    <a:pt x="13069390" y="7031770"/>
                  </a:lnTo>
                  <a:cubicBezTo>
                    <a:pt x="13070660" y="7083840"/>
                    <a:pt x="13028749" y="7125750"/>
                    <a:pt x="12977949" y="7125750"/>
                  </a:cubicBezTo>
                  <a:close/>
                </a:path>
              </a:pathLst>
            </a:custGeom>
            <a:solidFill>
              <a:srgbClr val="FBF6F3"/>
            </a:solidFill>
          </p:spPr>
        </p:sp>
        <p:sp>
          <p:nvSpPr>
            <p:cNvPr id="4" name="Freeform 4"/>
            <p:cNvSpPr/>
            <p:nvPr/>
          </p:nvSpPr>
          <p:spPr>
            <a:xfrm>
              <a:off x="0" y="0"/>
              <a:ext cx="13134160" cy="7189250"/>
            </a:xfrm>
            <a:custGeom>
              <a:avLst/>
              <a:gdLst/>
              <a:ahLst/>
              <a:cxnLst/>
              <a:rect l="l" t="t" r="r" b="b"/>
              <a:pathLst>
                <a:path w="13134160" h="7189250">
                  <a:moveTo>
                    <a:pt x="13009699" y="59690"/>
                  </a:moveTo>
                  <a:cubicBezTo>
                    <a:pt x="13045260" y="59690"/>
                    <a:pt x="13074470" y="88900"/>
                    <a:pt x="13074470" y="124460"/>
                  </a:cubicBezTo>
                  <a:lnTo>
                    <a:pt x="13074470" y="7064790"/>
                  </a:lnTo>
                  <a:cubicBezTo>
                    <a:pt x="13074470" y="7100350"/>
                    <a:pt x="13045260" y="7129559"/>
                    <a:pt x="13009699" y="7129559"/>
                  </a:cubicBezTo>
                  <a:lnTo>
                    <a:pt x="124460" y="7129559"/>
                  </a:lnTo>
                  <a:cubicBezTo>
                    <a:pt x="88900" y="7129559"/>
                    <a:pt x="59690" y="7100350"/>
                    <a:pt x="59690" y="7064790"/>
                  </a:cubicBezTo>
                  <a:lnTo>
                    <a:pt x="59690" y="124460"/>
                  </a:lnTo>
                  <a:cubicBezTo>
                    <a:pt x="59690" y="88900"/>
                    <a:pt x="88900" y="59690"/>
                    <a:pt x="124460" y="59690"/>
                  </a:cubicBezTo>
                  <a:lnTo>
                    <a:pt x="13009699" y="59690"/>
                  </a:lnTo>
                  <a:moveTo>
                    <a:pt x="13009699" y="0"/>
                  </a:moveTo>
                  <a:lnTo>
                    <a:pt x="124460" y="0"/>
                  </a:lnTo>
                  <a:cubicBezTo>
                    <a:pt x="55880" y="0"/>
                    <a:pt x="0" y="55880"/>
                    <a:pt x="0" y="124460"/>
                  </a:cubicBezTo>
                  <a:lnTo>
                    <a:pt x="0" y="7064790"/>
                  </a:lnTo>
                  <a:cubicBezTo>
                    <a:pt x="0" y="7133370"/>
                    <a:pt x="55880" y="7189250"/>
                    <a:pt x="124460" y="7189250"/>
                  </a:cubicBezTo>
                  <a:lnTo>
                    <a:pt x="13009699" y="7189250"/>
                  </a:lnTo>
                  <a:cubicBezTo>
                    <a:pt x="13078279" y="7189250"/>
                    <a:pt x="13134160" y="7133370"/>
                    <a:pt x="13134160" y="7064790"/>
                  </a:cubicBezTo>
                  <a:lnTo>
                    <a:pt x="13134160" y="124460"/>
                  </a:lnTo>
                  <a:cubicBezTo>
                    <a:pt x="13134160" y="55880"/>
                    <a:pt x="13078279" y="0"/>
                    <a:pt x="13009699" y="0"/>
                  </a:cubicBezTo>
                  <a:close/>
                </a:path>
              </a:pathLst>
            </a:custGeom>
            <a:solidFill>
              <a:srgbClr val="000000"/>
            </a:solidFill>
          </p:spPr>
        </p:sp>
      </p:grpSp>
      <p:sp>
        <p:nvSpPr>
          <p:cNvPr id="5" name="TextBox 5"/>
          <p:cNvSpPr txBox="1"/>
          <p:nvPr/>
        </p:nvSpPr>
        <p:spPr>
          <a:xfrm>
            <a:off x="374155" y="1081127"/>
            <a:ext cx="16312414" cy="936625"/>
          </a:xfrm>
          <a:prstGeom prst="rect">
            <a:avLst/>
          </a:prstGeom>
        </p:spPr>
        <p:txBody>
          <a:bodyPr lIns="0" tIns="0" rIns="0" bIns="0" rtlCol="0" anchor="t">
            <a:spAutoFit/>
          </a:bodyPr>
          <a:lstStyle/>
          <a:p>
            <a:pPr algn="ctr">
              <a:lnSpc>
                <a:spcPts val="7850"/>
              </a:lnSpc>
              <a:spcBef>
                <a:spcPct val="0"/>
              </a:spcBef>
            </a:pPr>
            <a:r>
              <a:rPr lang="en-US" sz="5000" b="1" u="sng" spc="-125">
                <a:solidFill>
                  <a:srgbClr val="000000"/>
                </a:solidFill>
                <a:latin typeface="Playpen Sans Bold"/>
                <a:ea typeface="Playpen Sans Bold"/>
                <a:cs typeface="Playpen Sans Bold"/>
                <a:sym typeface="Playpen Sans Bold"/>
              </a:rPr>
              <a:t>Reception new starter pack</a:t>
            </a:r>
          </a:p>
        </p:txBody>
      </p:sp>
      <p:sp>
        <p:nvSpPr>
          <p:cNvPr id="6" name="TextBox 6"/>
          <p:cNvSpPr txBox="1"/>
          <p:nvPr/>
        </p:nvSpPr>
        <p:spPr>
          <a:xfrm>
            <a:off x="1718191" y="2829108"/>
            <a:ext cx="14039493" cy="5051966"/>
          </a:xfrm>
          <a:prstGeom prst="rect">
            <a:avLst/>
          </a:prstGeom>
        </p:spPr>
        <p:txBody>
          <a:bodyPr lIns="0" tIns="0" rIns="0" bIns="0" rtlCol="0" anchor="t">
            <a:spAutoFit/>
          </a:bodyPr>
          <a:lstStyle/>
          <a:p>
            <a:pPr algn="l">
              <a:lnSpc>
                <a:spcPts val="3621"/>
              </a:lnSpc>
              <a:spcBef>
                <a:spcPct val="0"/>
              </a:spcBef>
            </a:pPr>
            <a:r>
              <a:rPr lang="en-US" sz="3292" b="1">
                <a:solidFill>
                  <a:srgbClr val="000000"/>
                </a:solidFill>
                <a:latin typeface="Playpen Sans Bold"/>
                <a:ea typeface="Playpen Sans Bold"/>
                <a:cs typeface="Playpen Sans Bold"/>
                <a:sym typeface="Playpen Sans Bold"/>
              </a:rPr>
              <a:t>Forms to be signed and returned to school by</a:t>
            </a:r>
            <a:r>
              <a:rPr lang="en-US" sz="3292" b="1">
                <a:solidFill>
                  <a:srgbClr val="44C723"/>
                </a:solidFill>
                <a:latin typeface="Playpen Sans Bold"/>
                <a:ea typeface="Playpen Sans Bold"/>
                <a:cs typeface="Playpen Sans Bold"/>
                <a:sym typeface="Playpen Sans Bold"/>
              </a:rPr>
              <a:t> </a:t>
            </a:r>
            <a:r>
              <a:rPr lang="en-US" sz="3292" b="1" u="sng">
                <a:solidFill>
                  <a:srgbClr val="44C723"/>
                </a:solidFill>
                <a:latin typeface="Playpen Sans Bold"/>
                <a:ea typeface="Playpen Sans Bold"/>
                <a:cs typeface="Playpen Sans Bold"/>
                <a:sym typeface="Playpen Sans Bold"/>
              </a:rPr>
              <a:t>Tuesday 30th June</a:t>
            </a:r>
            <a:r>
              <a:rPr lang="en-US" sz="3292" b="1">
                <a:solidFill>
                  <a:srgbClr val="000000"/>
                </a:solidFill>
                <a:latin typeface="Playpen Sans Bold"/>
                <a:ea typeface="Playpen Sans Bold"/>
                <a:cs typeface="Playpen Sans Bold"/>
                <a:sym typeface="Playpen Sans Bold"/>
              </a:rPr>
              <a:t>:</a:t>
            </a:r>
          </a:p>
          <a:p>
            <a:pPr algn="l">
              <a:lnSpc>
                <a:spcPts val="3731"/>
              </a:lnSpc>
              <a:spcBef>
                <a:spcPct val="0"/>
              </a:spcBef>
            </a:pPr>
            <a:r>
              <a:rPr lang="en-US" sz="3392" b="1">
                <a:solidFill>
                  <a:srgbClr val="000000"/>
                </a:solidFill>
                <a:latin typeface="Playpen Sans Bold"/>
                <a:ea typeface="Playpen Sans Bold"/>
                <a:cs typeface="Playpen Sans Bold"/>
                <a:sym typeface="Playpen Sans Bold"/>
              </a:rPr>
              <a:t> </a:t>
            </a:r>
          </a:p>
          <a:p>
            <a:pPr marL="710864" lvl="1" indent="-355432" algn="l">
              <a:lnSpc>
                <a:spcPts val="3621"/>
              </a:lnSpc>
              <a:buFont typeface="Arial"/>
              <a:buChar char="•"/>
            </a:pPr>
            <a:r>
              <a:rPr lang="en-US" sz="3292" b="1">
                <a:solidFill>
                  <a:srgbClr val="000000"/>
                </a:solidFill>
                <a:latin typeface="Playpen Sans Bold"/>
                <a:ea typeface="Playpen Sans Bold"/>
                <a:cs typeface="Playpen Sans Bold"/>
                <a:sym typeface="Playpen Sans Bold"/>
              </a:rPr>
              <a:t>Data collection form.</a:t>
            </a:r>
          </a:p>
          <a:p>
            <a:pPr algn="l">
              <a:lnSpc>
                <a:spcPts val="3621"/>
              </a:lnSpc>
              <a:spcBef>
                <a:spcPct val="0"/>
              </a:spcBef>
            </a:pPr>
            <a:r>
              <a:rPr lang="en-US" sz="3292" b="1">
                <a:solidFill>
                  <a:srgbClr val="000000"/>
                </a:solidFill>
                <a:latin typeface="Playpen Sans Bold"/>
                <a:ea typeface="Playpen Sans Bold"/>
                <a:cs typeface="Playpen Sans Bold"/>
                <a:sym typeface="Playpen Sans Bold"/>
              </a:rPr>
              <a:t> </a:t>
            </a:r>
          </a:p>
          <a:p>
            <a:pPr marL="710864" lvl="1" indent="-355432" algn="l">
              <a:lnSpc>
                <a:spcPts val="3621"/>
              </a:lnSpc>
              <a:buFont typeface="Arial"/>
              <a:buChar char="•"/>
            </a:pPr>
            <a:r>
              <a:rPr lang="en-US" sz="3292" b="1">
                <a:solidFill>
                  <a:srgbClr val="000000"/>
                </a:solidFill>
                <a:latin typeface="Playpen Sans Bold"/>
                <a:ea typeface="Playpen Sans Bold"/>
                <a:cs typeface="Playpen Sans Bold"/>
                <a:sym typeface="Playpen Sans Bold"/>
              </a:rPr>
              <a:t>Photo permission form.</a:t>
            </a:r>
          </a:p>
          <a:p>
            <a:pPr algn="l">
              <a:lnSpc>
                <a:spcPts val="3621"/>
              </a:lnSpc>
            </a:pPr>
            <a:endParaRPr lang="en-US" sz="3292" b="1">
              <a:solidFill>
                <a:srgbClr val="000000"/>
              </a:solidFill>
              <a:latin typeface="Playpen Sans Bold"/>
              <a:ea typeface="Playpen Sans Bold"/>
              <a:cs typeface="Playpen Sans Bold"/>
              <a:sym typeface="Playpen Sans Bold"/>
            </a:endParaRPr>
          </a:p>
          <a:p>
            <a:pPr marL="710864" lvl="1" indent="-355432" algn="l">
              <a:lnSpc>
                <a:spcPts val="3621"/>
              </a:lnSpc>
              <a:buFont typeface="Arial"/>
              <a:buChar char="•"/>
            </a:pPr>
            <a:r>
              <a:rPr lang="en-US" sz="3292" b="1">
                <a:solidFill>
                  <a:srgbClr val="000000"/>
                </a:solidFill>
                <a:latin typeface="Playpen Sans Bold"/>
                <a:ea typeface="Playpen Sans Bold"/>
                <a:cs typeface="Playpen Sans Bold"/>
                <a:sym typeface="Playpen Sans Bold"/>
              </a:rPr>
              <a:t>Home/school partnership agreement.</a:t>
            </a:r>
          </a:p>
          <a:p>
            <a:pPr algn="l">
              <a:lnSpc>
                <a:spcPts val="3621"/>
              </a:lnSpc>
              <a:spcBef>
                <a:spcPct val="0"/>
              </a:spcBef>
            </a:pPr>
            <a:r>
              <a:rPr lang="en-US" sz="3292" b="1">
                <a:solidFill>
                  <a:srgbClr val="000000"/>
                </a:solidFill>
                <a:latin typeface="Playpen Sans Bold"/>
                <a:ea typeface="Playpen Sans Bold"/>
                <a:cs typeface="Playpen Sans Bold"/>
                <a:sym typeface="Playpen Sans Bold"/>
              </a:rPr>
              <a:t> </a:t>
            </a:r>
          </a:p>
          <a:p>
            <a:pPr marL="710864" lvl="1" indent="-355432" algn="l">
              <a:lnSpc>
                <a:spcPts val="3621"/>
              </a:lnSpc>
              <a:buFont typeface="Arial"/>
              <a:buChar char="•"/>
            </a:pPr>
            <a:r>
              <a:rPr lang="en-US" sz="3292" b="1">
                <a:solidFill>
                  <a:srgbClr val="000000"/>
                </a:solidFill>
                <a:latin typeface="Playpen Sans Bold"/>
                <a:ea typeface="Playpen Sans Bold"/>
                <a:cs typeface="Playpen Sans Bold"/>
                <a:sym typeface="Playpen Sans Bold"/>
              </a:rPr>
              <a:t>Wrap around care information (breakfast/afterschool club).</a:t>
            </a:r>
          </a:p>
          <a:p>
            <a:pPr algn="l">
              <a:lnSpc>
                <a:spcPts val="3621"/>
              </a:lnSpc>
              <a:spcBef>
                <a:spcPct val="0"/>
              </a:spcBef>
            </a:pPr>
            <a:r>
              <a:rPr lang="en-US" sz="3292" b="1">
                <a:solidFill>
                  <a:srgbClr val="000000"/>
                </a:solidFill>
                <a:latin typeface="Playpen Sans Bold"/>
                <a:ea typeface="Playpen Sans Bold"/>
                <a:cs typeface="Playpen Sans Bold"/>
                <a:sym typeface="Playpen Sans Bold"/>
              </a:rPr>
              <a:t> </a:t>
            </a:r>
          </a:p>
          <a:p>
            <a:pPr marL="710864" lvl="1" indent="-355432" algn="l">
              <a:lnSpc>
                <a:spcPts val="3621"/>
              </a:lnSpc>
              <a:buFont typeface="Arial"/>
              <a:buChar char="•"/>
            </a:pPr>
            <a:r>
              <a:rPr lang="en-US" sz="3292" b="1">
                <a:solidFill>
                  <a:srgbClr val="000000"/>
                </a:solidFill>
                <a:latin typeface="Playpen Sans Bold"/>
                <a:ea typeface="Playpen Sans Bold"/>
                <a:cs typeface="Playpen Sans Bold"/>
                <a:sym typeface="Playpen Sans Bold"/>
              </a:rPr>
              <a:t>All about me form.</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6C7E7C"/>
        </a:solidFill>
        <a:effectLst/>
      </p:bgPr>
    </p:bg>
    <p:spTree>
      <p:nvGrpSpPr>
        <p:cNvPr id="1" name=""/>
        <p:cNvGrpSpPr/>
        <p:nvPr/>
      </p:nvGrpSpPr>
      <p:grpSpPr>
        <a:xfrm>
          <a:off x="0" y="0"/>
          <a:ext cx="0" cy="0"/>
          <a:chOff x="0" y="0"/>
          <a:chExt cx="0" cy="0"/>
        </a:xfrm>
      </p:grpSpPr>
      <p:grpSp>
        <p:nvGrpSpPr>
          <p:cNvPr id="2" name="Group 2"/>
          <p:cNvGrpSpPr/>
          <p:nvPr/>
        </p:nvGrpSpPr>
        <p:grpSpPr>
          <a:xfrm>
            <a:off x="544082" y="500026"/>
            <a:ext cx="17309977" cy="9353033"/>
            <a:chOff x="0" y="0"/>
            <a:chExt cx="13274127" cy="7172358"/>
          </a:xfrm>
        </p:grpSpPr>
        <p:sp>
          <p:nvSpPr>
            <p:cNvPr id="3" name="Freeform 3"/>
            <p:cNvSpPr/>
            <p:nvPr/>
          </p:nvSpPr>
          <p:spPr>
            <a:xfrm>
              <a:off x="31750" y="31750"/>
              <a:ext cx="13209385" cy="7108858"/>
            </a:xfrm>
            <a:custGeom>
              <a:avLst/>
              <a:gdLst/>
              <a:ahLst/>
              <a:cxnLst/>
              <a:rect l="l" t="t" r="r" b="b"/>
              <a:pathLst>
                <a:path w="13209385" h="7108858">
                  <a:moveTo>
                    <a:pt x="13117917" y="7108858"/>
                  </a:moveTo>
                  <a:lnTo>
                    <a:pt x="92710" y="7108858"/>
                  </a:lnTo>
                  <a:cubicBezTo>
                    <a:pt x="41910" y="7108858"/>
                    <a:pt x="0" y="7066948"/>
                    <a:pt x="0" y="7016148"/>
                  </a:cubicBezTo>
                  <a:lnTo>
                    <a:pt x="0" y="92710"/>
                  </a:lnTo>
                  <a:cubicBezTo>
                    <a:pt x="0" y="41910"/>
                    <a:pt x="41910" y="0"/>
                    <a:pt x="92710" y="0"/>
                  </a:cubicBezTo>
                  <a:lnTo>
                    <a:pt x="13116646" y="0"/>
                  </a:lnTo>
                  <a:cubicBezTo>
                    <a:pt x="13167446" y="0"/>
                    <a:pt x="13209357" y="41910"/>
                    <a:pt x="13209357" y="92710"/>
                  </a:cubicBezTo>
                  <a:lnTo>
                    <a:pt x="13209357" y="7014877"/>
                  </a:lnTo>
                  <a:cubicBezTo>
                    <a:pt x="13210626" y="7066948"/>
                    <a:pt x="13168717" y="7108858"/>
                    <a:pt x="13117917" y="7108858"/>
                  </a:cubicBezTo>
                  <a:close/>
                </a:path>
              </a:pathLst>
            </a:custGeom>
            <a:solidFill>
              <a:srgbClr val="FBF6F3"/>
            </a:solidFill>
          </p:spPr>
        </p:sp>
        <p:sp>
          <p:nvSpPr>
            <p:cNvPr id="4" name="Freeform 4"/>
            <p:cNvSpPr/>
            <p:nvPr/>
          </p:nvSpPr>
          <p:spPr>
            <a:xfrm>
              <a:off x="0" y="0"/>
              <a:ext cx="13274126" cy="7172358"/>
            </a:xfrm>
            <a:custGeom>
              <a:avLst/>
              <a:gdLst/>
              <a:ahLst/>
              <a:cxnLst/>
              <a:rect l="l" t="t" r="r" b="b"/>
              <a:pathLst>
                <a:path w="13274126" h="7172358">
                  <a:moveTo>
                    <a:pt x="13149667" y="59690"/>
                  </a:moveTo>
                  <a:cubicBezTo>
                    <a:pt x="13185226" y="59690"/>
                    <a:pt x="13214437" y="88900"/>
                    <a:pt x="13214437" y="124460"/>
                  </a:cubicBezTo>
                  <a:lnTo>
                    <a:pt x="13214437" y="7047898"/>
                  </a:lnTo>
                  <a:cubicBezTo>
                    <a:pt x="13214437" y="7083458"/>
                    <a:pt x="13185226" y="7112667"/>
                    <a:pt x="13149667" y="7112667"/>
                  </a:cubicBezTo>
                  <a:lnTo>
                    <a:pt x="124460" y="7112667"/>
                  </a:lnTo>
                  <a:cubicBezTo>
                    <a:pt x="88900" y="7112667"/>
                    <a:pt x="59690" y="7083458"/>
                    <a:pt x="59690" y="7047898"/>
                  </a:cubicBezTo>
                  <a:lnTo>
                    <a:pt x="59690" y="124460"/>
                  </a:lnTo>
                  <a:cubicBezTo>
                    <a:pt x="59690" y="88900"/>
                    <a:pt x="88900" y="59690"/>
                    <a:pt x="124460" y="59690"/>
                  </a:cubicBezTo>
                  <a:lnTo>
                    <a:pt x="13149667" y="59690"/>
                  </a:lnTo>
                  <a:moveTo>
                    <a:pt x="13149667" y="0"/>
                  </a:moveTo>
                  <a:lnTo>
                    <a:pt x="124460" y="0"/>
                  </a:lnTo>
                  <a:cubicBezTo>
                    <a:pt x="55880" y="0"/>
                    <a:pt x="0" y="55880"/>
                    <a:pt x="0" y="124460"/>
                  </a:cubicBezTo>
                  <a:lnTo>
                    <a:pt x="0" y="7047898"/>
                  </a:lnTo>
                  <a:cubicBezTo>
                    <a:pt x="0" y="7116477"/>
                    <a:pt x="55880" y="7172358"/>
                    <a:pt x="124460" y="7172358"/>
                  </a:cubicBezTo>
                  <a:lnTo>
                    <a:pt x="13149667" y="7172358"/>
                  </a:lnTo>
                  <a:cubicBezTo>
                    <a:pt x="13218246" y="7172358"/>
                    <a:pt x="13274126" y="7116477"/>
                    <a:pt x="13274126" y="7047898"/>
                  </a:cubicBezTo>
                  <a:lnTo>
                    <a:pt x="13274126" y="124460"/>
                  </a:lnTo>
                  <a:cubicBezTo>
                    <a:pt x="13274126" y="55880"/>
                    <a:pt x="13218246" y="0"/>
                    <a:pt x="13149667" y="0"/>
                  </a:cubicBezTo>
                  <a:close/>
                </a:path>
              </a:pathLst>
            </a:custGeom>
            <a:solidFill>
              <a:srgbClr val="000000"/>
            </a:solidFill>
          </p:spPr>
        </p:sp>
      </p:grpSp>
      <p:sp>
        <p:nvSpPr>
          <p:cNvPr id="5" name="TextBox 5"/>
          <p:cNvSpPr txBox="1"/>
          <p:nvPr/>
        </p:nvSpPr>
        <p:spPr>
          <a:xfrm>
            <a:off x="826054" y="2933134"/>
            <a:ext cx="16812118" cy="5715000"/>
          </a:xfrm>
          <a:prstGeom prst="rect">
            <a:avLst/>
          </a:prstGeom>
        </p:spPr>
        <p:txBody>
          <a:bodyPr lIns="0" tIns="0" rIns="0" bIns="0" rtlCol="0" anchor="t">
            <a:spAutoFit/>
          </a:bodyPr>
          <a:lstStyle/>
          <a:p>
            <a:pPr algn="l">
              <a:lnSpc>
                <a:spcPts val="3000"/>
              </a:lnSpc>
              <a:spcBef>
                <a:spcPct val="0"/>
              </a:spcBef>
            </a:pPr>
            <a:r>
              <a:rPr lang="en-US" sz="2500" dirty="0">
                <a:solidFill>
                  <a:srgbClr val="000000"/>
                </a:solidFill>
                <a:latin typeface="Playpen Sans"/>
                <a:ea typeface="Playpen Sans"/>
                <a:cs typeface="Playpen Sans"/>
                <a:sym typeface="Playpen Sans"/>
              </a:rPr>
              <a:t>In EYFS, we follow the Development Matters (2021) framework. Through a mixture of adult led, adult directed and child initiated learning we cover the seven areas of learning and plan for the characteristics of effective teaching and learning.</a:t>
            </a:r>
          </a:p>
          <a:p>
            <a:pPr algn="l">
              <a:lnSpc>
                <a:spcPts val="3000"/>
              </a:lnSpc>
              <a:spcBef>
                <a:spcPct val="0"/>
              </a:spcBef>
            </a:pPr>
            <a:endParaRPr lang="en-US" sz="2500" dirty="0">
              <a:solidFill>
                <a:srgbClr val="000000"/>
              </a:solidFill>
              <a:latin typeface="Playpen Sans"/>
              <a:ea typeface="Playpen Sans"/>
              <a:cs typeface="Playpen Sans"/>
              <a:sym typeface="Playpen Sans"/>
            </a:endParaRPr>
          </a:p>
          <a:p>
            <a:pPr algn="l">
              <a:lnSpc>
                <a:spcPts val="3000"/>
              </a:lnSpc>
              <a:spcBef>
                <a:spcPct val="0"/>
              </a:spcBef>
            </a:pPr>
            <a:r>
              <a:rPr lang="en-US" sz="2500" dirty="0">
                <a:solidFill>
                  <a:srgbClr val="000000"/>
                </a:solidFill>
                <a:latin typeface="Playpen Sans"/>
                <a:ea typeface="Playpen Sans"/>
                <a:cs typeface="Playpen Sans"/>
                <a:sym typeface="Playpen Sans"/>
              </a:rPr>
              <a:t>In </a:t>
            </a:r>
            <a:r>
              <a:rPr lang="en-US" sz="2500" dirty="0" err="1">
                <a:solidFill>
                  <a:srgbClr val="000000"/>
                </a:solidFill>
                <a:latin typeface="Playpen Sans"/>
                <a:ea typeface="Playpen Sans"/>
                <a:cs typeface="Playpen Sans"/>
                <a:sym typeface="Playpen Sans"/>
              </a:rPr>
              <a:t>RWInc</a:t>
            </a:r>
            <a:r>
              <a:rPr lang="en-US" sz="2500" dirty="0">
                <a:solidFill>
                  <a:srgbClr val="000000"/>
                </a:solidFill>
                <a:latin typeface="Playpen Sans"/>
                <a:ea typeface="Playpen Sans"/>
                <a:cs typeface="Playpen Sans"/>
                <a:sym typeface="Playpen Sans"/>
              </a:rPr>
              <a:t> Phonics, EYFS children learn to say a sound for all the letters of the alphabet, as well as for many digraphs and trigraphs. Children learn to blend sounds in order to read words and segment the sounds in order to spell words phonetically. Children also learn a number of “red words”.</a:t>
            </a:r>
          </a:p>
          <a:p>
            <a:pPr algn="l">
              <a:lnSpc>
                <a:spcPts val="3000"/>
              </a:lnSpc>
              <a:spcBef>
                <a:spcPct val="0"/>
              </a:spcBef>
            </a:pPr>
            <a:endParaRPr lang="en-US" sz="2500" dirty="0">
              <a:solidFill>
                <a:srgbClr val="000000"/>
              </a:solidFill>
              <a:latin typeface="Playpen Sans"/>
              <a:ea typeface="Playpen Sans"/>
              <a:cs typeface="Playpen Sans"/>
              <a:sym typeface="Playpen Sans"/>
            </a:endParaRPr>
          </a:p>
          <a:p>
            <a:pPr algn="l">
              <a:lnSpc>
                <a:spcPts val="3000"/>
              </a:lnSpc>
              <a:spcBef>
                <a:spcPct val="0"/>
              </a:spcBef>
            </a:pPr>
            <a:r>
              <a:rPr lang="en-US" sz="2500" dirty="0">
                <a:solidFill>
                  <a:srgbClr val="000000"/>
                </a:solidFill>
                <a:latin typeface="Playpen Sans"/>
                <a:ea typeface="Playpen Sans"/>
                <a:cs typeface="Playpen Sans"/>
                <a:sym typeface="Playpen Sans"/>
              </a:rPr>
              <a:t>In </a:t>
            </a:r>
            <a:r>
              <a:rPr lang="en-US" sz="2500" dirty="0" err="1">
                <a:solidFill>
                  <a:srgbClr val="000000"/>
                </a:solidFill>
                <a:latin typeface="Playpen Sans"/>
                <a:ea typeface="Playpen Sans"/>
                <a:cs typeface="Playpen Sans"/>
                <a:sym typeface="Playpen Sans"/>
              </a:rPr>
              <a:t>Maths</a:t>
            </a:r>
            <a:r>
              <a:rPr lang="en-US" sz="2500" dirty="0">
                <a:solidFill>
                  <a:srgbClr val="000000"/>
                </a:solidFill>
                <a:latin typeface="Playpen Sans"/>
                <a:ea typeface="Playpen Sans"/>
                <a:cs typeface="Playpen Sans"/>
                <a:sym typeface="Playpen Sans"/>
              </a:rPr>
              <a:t>, EYFS children explore numbers 1 to 10 in depth, learning to count, </a:t>
            </a:r>
            <a:r>
              <a:rPr lang="en-US" sz="2500" dirty="0" err="1">
                <a:solidFill>
                  <a:srgbClr val="000000"/>
                </a:solidFill>
                <a:latin typeface="Playpen Sans"/>
                <a:ea typeface="Playpen Sans"/>
                <a:cs typeface="Playpen Sans"/>
                <a:sym typeface="Playpen Sans"/>
              </a:rPr>
              <a:t>subitise</a:t>
            </a:r>
            <a:r>
              <a:rPr lang="en-US" sz="2500" dirty="0">
                <a:solidFill>
                  <a:srgbClr val="000000"/>
                </a:solidFill>
                <a:latin typeface="Playpen Sans"/>
                <a:ea typeface="Playpen Sans"/>
                <a:cs typeface="Playpen Sans"/>
                <a:sym typeface="Playpen Sans"/>
              </a:rPr>
              <a:t>, </a:t>
            </a:r>
            <a:r>
              <a:rPr lang="en-US" sz="2500" dirty="0" err="1">
                <a:solidFill>
                  <a:srgbClr val="000000"/>
                </a:solidFill>
                <a:latin typeface="Playpen Sans"/>
                <a:ea typeface="Playpen Sans"/>
                <a:cs typeface="Playpen Sans"/>
                <a:sym typeface="Playpen Sans"/>
              </a:rPr>
              <a:t>recognise</a:t>
            </a:r>
            <a:r>
              <a:rPr lang="en-US" sz="2500" dirty="0">
                <a:solidFill>
                  <a:srgbClr val="000000"/>
                </a:solidFill>
                <a:latin typeface="Playpen Sans"/>
                <a:ea typeface="Playpen Sans"/>
                <a:cs typeface="Playpen Sans"/>
                <a:sym typeface="Playpen Sans"/>
              </a:rPr>
              <a:t>, compare and compose the numbers, as well as learning to recall addition and subtraction facts for the numbers up to 10. Children also explore shape, space and measure.</a:t>
            </a:r>
          </a:p>
          <a:p>
            <a:pPr algn="l">
              <a:lnSpc>
                <a:spcPts val="3000"/>
              </a:lnSpc>
              <a:spcBef>
                <a:spcPct val="0"/>
              </a:spcBef>
            </a:pPr>
            <a:endParaRPr lang="en-US" sz="2500" dirty="0">
              <a:solidFill>
                <a:srgbClr val="000000"/>
              </a:solidFill>
              <a:latin typeface="Playpen Sans"/>
              <a:ea typeface="Playpen Sans"/>
              <a:cs typeface="Playpen Sans"/>
              <a:sym typeface="Playpen Sans"/>
            </a:endParaRPr>
          </a:p>
          <a:p>
            <a:pPr algn="l">
              <a:lnSpc>
                <a:spcPts val="3000"/>
              </a:lnSpc>
              <a:spcBef>
                <a:spcPct val="0"/>
              </a:spcBef>
            </a:pPr>
            <a:r>
              <a:rPr lang="en-US" sz="2500" dirty="0">
                <a:solidFill>
                  <a:srgbClr val="000000"/>
                </a:solidFill>
                <a:latin typeface="Playpen Sans"/>
                <a:ea typeface="Playpen Sans"/>
                <a:cs typeface="Playpen Sans"/>
                <a:sym typeface="Playpen Sans"/>
              </a:rPr>
              <a:t>NUMBOTS.- </a:t>
            </a:r>
            <a:r>
              <a:rPr lang="en-US" sz="2500" dirty="0" err="1">
                <a:solidFill>
                  <a:srgbClr val="000000"/>
                </a:solidFill>
                <a:latin typeface="Playpen Sans"/>
                <a:ea typeface="Playpen Sans"/>
                <a:cs typeface="Playpen Sans"/>
                <a:sym typeface="Playpen Sans"/>
              </a:rPr>
              <a:t>NumBots</a:t>
            </a:r>
            <a:r>
              <a:rPr lang="en-US" sz="2500" dirty="0">
                <a:solidFill>
                  <a:srgbClr val="000000"/>
                </a:solidFill>
                <a:latin typeface="Playpen Sans"/>
                <a:ea typeface="Playpen Sans"/>
                <a:cs typeface="Playpen Sans"/>
                <a:sym typeface="Playpen Sans"/>
              </a:rPr>
              <a:t> is an online </a:t>
            </a:r>
            <a:r>
              <a:rPr lang="en-US" sz="2500" dirty="0" err="1">
                <a:solidFill>
                  <a:srgbClr val="000000"/>
                </a:solidFill>
                <a:latin typeface="Playpen Sans"/>
                <a:ea typeface="Playpen Sans"/>
                <a:cs typeface="Playpen Sans"/>
                <a:sym typeface="Playpen Sans"/>
              </a:rPr>
              <a:t>Maths</a:t>
            </a:r>
            <a:r>
              <a:rPr lang="en-US" sz="2500" dirty="0">
                <a:solidFill>
                  <a:srgbClr val="000000"/>
                </a:solidFill>
                <a:latin typeface="Playpen Sans"/>
                <a:ea typeface="Playpen Sans"/>
                <a:cs typeface="Playpen Sans"/>
                <a:sym typeface="Playpen Sans"/>
              </a:rPr>
              <a:t> learning platform that helps children learn how to add and subtract, improving their fluency and recall in basic mental </a:t>
            </a:r>
            <a:r>
              <a:rPr lang="en-US" sz="2500" dirty="0" err="1">
                <a:solidFill>
                  <a:srgbClr val="000000"/>
                </a:solidFill>
                <a:latin typeface="Playpen Sans"/>
                <a:ea typeface="Playpen Sans"/>
                <a:cs typeface="Playpen Sans"/>
                <a:sym typeface="Playpen Sans"/>
              </a:rPr>
              <a:t>maths</a:t>
            </a:r>
            <a:r>
              <a:rPr lang="en-US" sz="2500" dirty="0">
                <a:solidFill>
                  <a:srgbClr val="000000"/>
                </a:solidFill>
                <a:latin typeface="Playpen Sans"/>
                <a:ea typeface="Playpen Sans"/>
                <a:cs typeface="Playpen Sans"/>
                <a:sym typeface="Playpen Sans"/>
              </a:rPr>
              <a:t>, and equipping them with </a:t>
            </a:r>
            <a:r>
              <a:rPr lang="en-US" sz="2500" dirty="0" err="1">
                <a:solidFill>
                  <a:srgbClr val="000000"/>
                </a:solidFill>
                <a:latin typeface="Playpen Sans"/>
                <a:ea typeface="Playpen Sans"/>
                <a:cs typeface="Playpen Sans"/>
                <a:sym typeface="Playpen Sans"/>
              </a:rPr>
              <a:t>Maths</a:t>
            </a:r>
            <a:r>
              <a:rPr lang="en-US" sz="2500" dirty="0">
                <a:solidFill>
                  <a:srgbClr val="000000"/>
                </a:solidFill>
                <a:latin typeface="Playpen Sans"/>
                <a:ea typeface="Playpen Sans"/>
                <a:cs typeface="Playpen Sans"/>
                <a:sym typeface="Playpen Sans"/>
              </a:rPr>
              <a:t> confidence. We will hold a meeting in September!</a:t>
            </a:r>
          </a:p>
        </p:txBody>
      </p:sp>
      <p:sp>
        <p:nvSpPr>
          <p:cNvPr id="6" name="TextBox 6"/>
          <p:cNvSpPr txBox="1"/>
          <p:nvPr/>
        </p:nvSpPr>
        <p:spPr>
          <a:xfrm>
            <a:off x="2046296" y="1504384"/>
            <a:ext cx="15327303" cy="1219200"/>
          </a:xfrm>
          <a:prstGeom prst="rect">
            <a:avLst/>
          </a:prstGeom>
        </p:spPr>
        <p:txBody>
          <a:bodyPr wrap="square" lIns="0" tIns="0" rIns="0" bIns="0" rtlCol="0" anchor="t">
            <a:spAutoFit/>
          </a:bodyPr>
          <a:lstStyle/>
          <a:p>
            <a:pPr algn="ctr">
              <a:lnSpc>
                <a:spcPts val="9600"/>
              </a:lnSpc>
              <a:spcBef>
                <a:spcPct val="0"/>
              </a:spcBef>
            </a:pPr>
            <a:r>
              <a:rPr lang="en-US" sz="8000" b="1" dirty="0">
                <a:solidFill>
                  <a:srgbClr val="000000"/>
                </a:solidFill>
                <a:latin typeface="Playpen Sans Bold"/>
                <a:ea typeface="Playpen Sans Bold"/>
                <a:cs typeface="Playpen Sans Bold"/>
                <a:sym typeface="Playpen Sans Bold"/>
              </a:rPr>
              <a:t>Overview of the curriculum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grpSp>
        <p:nvGrpSpPr>
          <p:cNvPr id="2" name="Group 2"/>
          <p:cNvGrpSpPr/>
          <p:nvPr/>
        </p:nvGrpSpPr>
        <p:grpSpPr>
          <a:xfrm>
            <a:off x="546231" y="541448"/>
            <a:ext cx="17363725" cy="9331005"/>
            <a:chOff x="0" y="0"/>
            <a:chExt cx="13315344" cy="7155465"/>
          </a:xfrm>
        </p:grpSpPr>
        <p:sp>
          <p:nvSpPr>
            <p:cNvPr id="3" name="Freeform 3"/>
            <p:cNvSpPr/>
            <p:nvPr/>
          </p:nvSpPr>
          <p:spPr>
            <a:xfrm>
              <a:off x="31750" y="31750"/>
              <a:ext cx="13250602" cy="7091966"/>
            </a:xfrm>
            <a:custGeom>
              <a:avLst/>
              <a:gdLst/>
              <a:ahLst/>
              <a:cxnLst/>
              <a:rect l="l" t="t" r="r" b="b"/>
              <a:pathLst>
                <a:path w="13250602" h="7091966">
                  <a:moveTo>
                    <a:pt x="13159133" y="7091966"/>
                  </a:moveTo>
                  <a:lnTo>
                    <a:pt x="92710" y="7091966"/>
                  </a:lnTo>
                  <a:cubicBezTo>
                    <a:pt x="41910" y="7091966"/>
                    <a:pt x="0" y="7050055"/>
                    <a:pt x="0" y="6999255"/>
                  </a:cubicBezTo>
                  <a:lnTo>
                    <a:pt x="0" y="92710"/>
                  </a:lnTo>
                  <a:cubicBezTo>
                    <a:pt x="0" y="41910"/>
                    <a:pt x="41910" y="0"/>
                    <a:pt x="92710" y="0"/>
                  </a:cubicBezTo>
                  <a:lnTo>
                    <a:pt x="13157864" y="0"/>
                  </a:lnTo>
                  <a:cubicBezTo>
                    <a:pt x="13208664" y="0"/>
                    <a:pt x="13250574" y="41910"/>
                    <a:pt x="13250574" y="92710"/>
                  </a:cubicBezTo>
                  <a:lnTo>
                    <a:pt x="13250574" y="6997985"/>
                  </a:lnTo>
                  <a:cubicBezTo>
                    <a:pt x="13251844" y="7050055"/>
                    <a:pt x="13209933" y="7091966"/>
                    <a:pt x="13159133" y="7091966"/>
                  </a:cubicBezTo>
                  <a:close/>
                </a:path>
              </a:pathLst>
            </a:custGeom>
            <a:solidFill>
              <a:srgbClr val="FBF6F3"/>
            </a:solidFill>
          </p:spPr>
        </p:sp>
        <p:sp>
          <p:nvSpPr>
            <p:cNvPr id="4" name="Freeform 4"/>
            <p:cNvSpPr/>
            <p:nvPr/>
          </p:nvSpPr>
          <p:spPr>
            <a:xfrm>
              <a:off x="0" y="0"/>
              <a:ext cx="13315344" cy="7155466"/>
            </a:xfrm>
            <a:custGeom>
              <a:avLst/>
              <a:gdLst/>
              <a:ahLst/>
              <a:cxnLst/>
              <a:rect l="l" t="t" r="r" b="b"/>
              <a:pathLst>
                <a:path w="13315344" h="7155466">
                  <a:moveTo>
                    <a:pt x="13190883" y="59690"/>
                  </a:moveTo>
                  <a:cubicBezTo>
                    <a:pt x="13226444" y="59690"/>
                    <a:pt x="13255653" y="88900"/>
                    <a:pt x="13255653" y="124460"/>
                  </a:cubicBezTo>
                  <a:lnTo>
                    <a:pt x="13255653" y="7031006"/>
                  </a:lnTo>
                  <a:cubicBezTo>
                    <a:pt x="13255653" y="7066566"/>
                    <a:pt x="13226444" y="7095775"/>
                    <a:pt x="13190883" y="7095775"/>
                  </a:cubicBezTo>
                  <a:lnTo>
                    <a:pt x="124460" y="7095775"/>
                  </a:lnTo>
                  <a:cubicBezTo>
                    <a:pt x="88900" y="7095775"/>
                    <a:pt x="59690" y="7066566"/>
                    <a:pt x="59690" y="7031006"/>
                  </a:cubicBezTo>
                  <a:lnTo>
                    <a:pt x="59690" y="124460"/>
                  </a:lnTo>
                  <a:cubicBezTo>
                    <a:pt x="59690" y="88900"/>
                    <a:pt x="88900" y="59690"/>
                    <a:pt x="124460" y="59690"/>
                  </a:cubicBezTo>
                  <a:lnTo>
                    <a:pt x="13190883" y="59690"/>
                  </a:lnTo>
                  <a:moveTo>
                    <a:pt x="13190883" y="0"/>
                  </a:moveTo>
                  <a:lnTo>
                    <a:pt x="124460" y="0"/>
                  </a:lnTo>
                  <a:cubicBezTo>
                    <a:pt x="55880" y="0"/>
                    <a:pt x="0" y="55880"/>
                    <a:pt x="0" y="124460"/>
                  </a:cubicBezTo>
                  <a:lnTo>
                    <a:pt x="0" y="7031006"/>
                  </a:lnTo>
                  <a:cubicBezTo>
                    <a:pt x="0" y="7099585"/>
                    <a:pt x="55880" y="7155466"/>
                    <a:pt x="124460" y="7155466"/>
                  </a:cubicBezTo>
                  <a:lnTo>
                    <a:pt x="13190883" y="7155466"/>
                  </a:lnTo>
                  <a:cubicBezTo>
                    <a:pt x="13259464" y="7155466"/>
                    <a:pt x="13315344" y="7099585"/>
                    <a:pt x="13315344" y="7031006"/>
                  </a:cubicBezTo>
                  <a:lnTo>
                    <a:pt x="13315344" y="124460"/>
                  </a:lnTo>
                  <a:cubicBezTo>
                    <a:pt x="13315344" y="55880"/>
                    <a:pt x="13259464" y="0"/>
                    <a:pt x="13190883" y="0"/>
                  </a:cubicBezTo>
                  <a:close/>
                </a:path>
              </a:pathLst>
            </a:custGeom>
            <a:solidFill>
              <a:srgbClr val="000000"/>
            </a:solidFill>
          </p:spPr>
        </p:sp>
      </p:grpSp>
      <p:sp>
        <p:nvSpPr>
          <p:cNvPr id="5" name="Freeform 5"/>
          <p:cNvSpPr/>
          <p:nvPr/>
        </p:nvSpPr>
        <p:spPr>
          <a:xfrm>
            <a:off x="1647160" y="6331823"/>
            <a:ext cx="2919161" cy="2926477"/>
          </a:xfrm>
          <a:custGeom>
            <a:avLst/>
            <a:gdLst/>
            <a:ahLst/>
            <a:cxnLst/>
            <a:rect l="l" t="t" r="r" b="b"/>
            <a:pathLst>
              <a:path w="2919161" h="2926477">
                <a:moveTo>
                  <a:pt x="0" y="0"/>
                </a:moveTo>
                <a:lnTo>
                  <a:pt x="2919161" y="0"/>
                </a:lnTo>
                <a:lnTo>
                  <a:pt x="2919161" y="2926477"/>
                </a:lnTo>
                <a:lnTo>
                  <a:pt x="0" y="2926477"/>
                </a:lnTo>
                <a:lnTo>
                  <a:pt x="0" y="0"/>
                </a:lnTo>
                <a:close/>
              </a:path>
            </a:pathLst>
          </a:custGeom>
          <a:blipFill>
            <a:blip r:embed="rId2"/>
            <a:stretch>
              <a:fillRect/>
            </a:stretch>
          </a:blipFill>
        </p:spPr>
      </p:sp>
      <p:sp>
        <p:nvSpPr>
          <p:cNvPr id="6" name="Freeform 6"/>
          <p:cNvSpPr/>
          <p:nvPr/>
        </p:nvSpPr>
        <p:spPr>
          <a:xfrm>
            <a:off x="11972889" y="2918587"/>
            <a:ext cx="2919161" cy="2926477"/>
          </a:xfrm>
          <a:custGeom>
            <a:avLst/>
            <a:gdLst/>
            <a:ahLst/>
            <a:cxnLst/>
            <a:rect l="l" t="t" r="r" b="b"/>
            <a:pathLst>
              <a:path w="2919161" h="2926477">
                <a:moveTo>
                  <a:pt x="0" y="0"/>
                </a:moveTo>
                <a:lnTo>
                  <a:pt x="2919161" y="0"/>
                </a:lnTo>
                <a:lnTo>
                  <a:pt x="2919161" y="2926477"/>
                </a:lnTo>
                <a:lnTo>
                  <a:pt x="0" y="2926477"/>
                </a:lnTo>
                <a:lnTo>
                  <a:pt x="0" y="0"/>
                </a:lnTo>
                <a:close/>
              </a:path>
            </a:pathLst>
          </a:custGeom>
          <a:blipFill>
            <a:blip r:embed="rId2"/>
            <a:stretch>
              <a:fillRect/>
            </a:stretch>
          </a:blipFill>
        </p:spPr>
      </p:sp>
      <p:sp>
        <p:nvSpPr>
          <p:cNvPr id="7" name="Freeform 7"/>
          <p:cNvSpPr/>
          <p:nvPr/>
        </p:nvSpPr>
        <p:spPr>
          <a:xfrm>
            <a:off x="7777378" y="2918587"/>
            <a:ext cx="2919161" cy="2926477"/>
          </a:xfrm>
          <a:custGeom>
            <a:avLst/>
            <a:gdLst/>
            <a:ahLst/>
            <a:cxnLst/>
            <a:rect l="l" t="t" r="r" b="b"/>
            <a:pathLst>
              <a:path w="2919161" h="2926477">
                <a:moveTo>
                  <a:pt x="0" y="0"/>
                </a:moveTo>
                <a:lnTo>
                  <a:pt x="2919161" y="0"/>
                </a:lnTo>
                <a:lnTo>
                  <a:pt x="2919161" y="2926477"/>
                </a:lnTo>
                <a:lnTo>
                  <a:pt x="0" y="2926477"/>
                </a:lnTo>
                <a:lnTo>
                  <a:pt x="0" y="0"/>
                </a:lnTo>
                <a:close/>
              </a:path>
            </a:pathLst>
          </a:custGeom>
          <a:blipFill>
            <a:blip r:embed="rId2"/>
            <a:stretch>
              <a:fillRect/>
            </a:stretch>
          </a:blipFill>
        </p:spPr>
      </p:sp>
      <p:sp>
        <p:nvSpPr>
          <p:cNvPr id="8" name="Freeform 8"/>
          <p:cNvSpPr/>
          <p:nvPr/>
        </p:nvSpPr>
        <p:spPr>
          <a:xfrm>
            <a:off x="3580243" y="2918587"/>
            <a:ext cx="2919161" cy="2926477"/>
          </a:xfrm>
          <a:custGeom>
            <a:avLst/>
            <a:gdLst/>
            <a:ahLst/>
            <a:cxnLst/>
            <a:rect l="l" t="t" r="r" b="b"/>
            <a:pathLst>
              <a:path w="2919161" h="2926477">
                <a:moveTo>
                  <a:pt x="0" y="0"/>
                </a:moveTo>
                <a:lnTo>
                  <a:pt x="2919161" y="0"/>
                </a:lnTo>
                <a:lnTo>
                  <a:pt x="2919161" y="2926477"/>
                </a:lnTo>
                <a:lnTo>
                  <a:pt x="0" y="2926477"/>
                </a:lnTo>
                <a:lnTo>
                  <a:pt x="0" y="0"/>
                </a:lnTo>
                <a:close/>
              </a:path>
            </a:pathLst>
          </a:custGeom>
          <a:blipFill>
            <a:blip r:embed="rId2"/>
            <a:stretch>
              <a:fillRect/>
            </a:stretch>
          </a:blipFill>
        </p:spPr>
      </p:sp>
      <p:sp>
        <p:nvSpPr>
          <p:cNvPr id="9" name="Freeform 9"/>
          <p:cNvSpPr/>
          <p:nvPr/>
        </p:nvSpPr>
        <p:spPr>
          <a:xfrm>
            <a:off x="5654477" y="6040068"/>
            <a:ext cx="2919161" cy="2926477"/>
          </a:xfrm>
          <a:custGeom>
            <a:avLst/>
            <a:gdLst/>
            <a:ahLst/>
            <a:cxnLst/>
            <a:rect l="l" t="t" r="r" b="b"/>
            <a:pathLst>
              <a:path w="2919161" h="2926477">
                <a:moveTo>
                  <a:pt x="0" y="0"/>
                </a:moveTo>
                <a:lnTo>
                  <a:pt x="2919161" y="0"/>
                </a:lnTo>
                <a:lnTo>
                  <a:pt x="2919161" y="2926477"/>
                </a:lnTo>
                <a:lnTo>
                  <a:pt x="0" y="2926477"/>
                </a:lnTo>
                <a:lnTo>
                  <a:pt x="0" y="0"/>
                </a:lnTo>
                <a:close/>
              </a:path>
            </a:pathLst>
          </a:custGeom>
          <a:blipFill>
            <a:blip r:embed="rId2"/>
            <a:stretch>
              <a:fillRect/>
            </a:stretch>
          </a:blipFill>
        </p:spPr>
      </p:sp>
      <p:sp>
        <p:nvSpPr>
          <p:cNvPr id="10" name="Freeform 10"/>
          <p:cNvSpPr/>
          <p:nvPr/>
        </p:nvSpPr>
        <p:spPr>
          <a:xfrm>
            <a:off x="10164510" y="6040068"/>
            <a:ext cx="2919161" cy="2926477"/>
          </a:xfrm>
          <a:custGeom>
            <a:avLst/>
            <a:gdLst/>
            <a:ahLst/>
            <a:cxnLst/>
            <a:rect l="l" t="t" r="r" b="b"/>
            <a:pathLst>
              <a:path w="2919161" h="2926477">
                <a:moveTo>
                  <a:pt x="0" y="0"/>
                </a:moveTo>
                <a:lnTo>
                  <a:pt x="2919161" y="0"/>
                </a:lnTo>
                <a:lnTo>
                  <a:pt x="2919161" y="2926477"/>
                </a:lnTo>
                <a:lnTo>
                  <a:pt x="0" y="2926477"/>
                </a:lnTo>
                <a:lnTo>
                  <a:pt x="0" y="0"/>
                </a:lnTo>
                <a:close/>
              </a:path>
            </a:pathLst>
          </a:custGeom>
          <a:blipFill>
            <a:blip r:embed="rId2"/>
            <a:stretch>
              <a:fillRect/>
            </a:stretch>
          </a:blipFill>
        </p:spPr>
      </p:sp>
      <p:sp>
        <p:nvSpPr>
          <p:cNvPr id="11" name="Freeform 11"/>
          <p:cNvSpPr/>
          <p:nvPr/>
        </p:nvSpPr>
        <p:spPr>
          <a:xfrm>
            <a:off x="14043588" y="6040068"/>
            <a:ext cx="2919161" cy="2926477"/>
          </a:xfrm>
          <a:custGeom>
            <a:avLst/>
            <a:gdLst/>
            <a:ahLst/>
            <a:cxnLst/>
            <a:rect l="l" t="t" r="r" b="b"/>
            <a:pathLst>
              <a:path w="2919161" h="2926477">
                <a:moveTo>
                  <a:pt x="0" y="0"/>
                </a:moveTo>
                <a:lnTo>
                  <a:pt x="2919161" y="0"/>
                </a:lnTo>
                <a:lnTo>
                  <a:pt x="2919161" y="2926477"/>
                </a:lnTo>
                <a:lnTo>
                  <a:pt x="0" y="2926477"/>
                </a:lnTo>
                <a:lnTo>
                  <a:pt x="0" y="0"/>
                </a:lnTo>
                <a:close/>
              </a:path>
            </a:pathLst>
          </a:custGeom>
          <a:blipFill>
            <a:blip r:embed="rId2"/>
            <a:stretch>
              <a:fillRect/>
            </a:stretch>
          </a:blipFill>
        </p:spPr>
      </p:sp>
      <p:sp>
        <p:nvSpPr>
          <p:cNvPr id="12" name="Freeform 12"/>
          <p:cNvSpPr/>
          <p:nvPr/>
        </p:nvSpPr>
        <p:spPr>
          <a:xfrm rot="-1258497">
            <a:off x="975040" y="2773152"/>
            <a:ext cx="2421748" cy="2522654"/>
          </a:xfrm>
          <a:custGeom>
            <a:avLst/>
            <a:gdLst/>
            <a:ahLst/>
            <a:cxnLst/>
            <a:rect l="l" t="t" r="r" b="b"/>
            <a:pathLst>
              <a:path w="2421748" h="2522654">
                <a:moveTo>
                  <a:pt x="0" y="0"/>
                </a:moveTo>
                <a:lnTo>
                  <a:pt x="2421748" y="0"/>
                </a:lnTo>
                <a:lnTo>
                  <a:pt x="2421748" y="2522655"/>
                </a:lnTo>
                <a:lnTo>
                  <a:pt x="0" y="2522655"/>
                </a:lnTo>
                <a:lnTo>
                  <a:pt x="0" y="0"/>
                </a:lnTo>
                <a:close/>
              </a:path>
            </a:pathLst>
          </a:custGeom>
          <a:blipFill>
            <a:blip r:embed="rId3"/>
            <a:stretch>
              <a:fillRect/>
            </a:stretch>
          </a:blipFill>
        </p:spPr>
      </p:sp>
      <p:sp>
        <p:nvSpPr>
          <p:cNvPr id="13" name="TextBox 13"/>
          <p:cNvSpPr txBox="1"/>
          <p:nvPr/>
        </p:nvSpPr>
        <p:spPr>
          <a:xfrm>
            <a:off x="1861572" y="1346962"/>
            <a:ext cx="15588228" cy="1076325"/>
          </a:xfrm>
          <a:prstGeom prst="rect">
            <a:avLst/>
          </a:prstGeom>
        </p:spPr>
        <p:txBody>
          <a:bodyPr wrap="square" lIns="0" tIns="0" rIns="0" bIns="0" rtlCol="0" anchor="t">
            <a:spAutoFit/>
          </a:bodyPr>
          <a:lstStyle/>
          <a:p>
            <a:pPr algn="ctr">
              <a:lnSpc>
                <a:spcPts val="8400"/>
              </a:lnSpc>
              <a:spcBef>
                <a:spcPct val="0"/>
              </a:spcBef>
            </a:pPr>
            <a:r>
              <a:rPr lang="en-US" sz="7000" dirty="0">
                <a:solidFill>
                  <a:srgbClr val="000000"/>
                </a:solidFill>
                <a:latin typeface="Playpen Sans"/>
                <a:ea typeface="Playpen Sans"/>
                <a:cs typeface="Playpen Sans"/>
                <a:sym typeface="Playpen Sans"/>
              </a:rPr>
              <a:t>The Early Years Foundation Stage</a:t>
            </a:r>
          </a:p>
        </p:txBody>
      </p:sp>
      <p:sp>
        <p:nvSpPr>
          <p:cNvPr id="14" name="TextBox 14"/>
          <p:cNvSpPr txBox="1"/>
          <p:nvPr/>
        </p:nvSpPr>
        <p:spPr>
          <a:xfrm>
            <a:off x="3768056" y="3895725"/>
            <a:ext cx="2732972" cy="107632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Communication </a:t>
            </a:r>
          </a:p>
          <a:p>
            <a:pPr algn="ctr">
              <a:lnSpc>
                <a:spcPts val="2880"/>
              </a:lnSpc>
              <a:spcBef>
                <a:spcPct val="0"/>
              </a:spcBef>
            </a:pPr>
            <a:r>
              <a:rPr lang="en-US" sz="2400">
                <a:solidFill>
                  <a:srgbClr val="000000"/>
                </a:solidFill>
                <a:latin typeface="Playpen Sans"/>
                <a:ea typeface="Playpen Sans"/>
                <a:cs typeface="Playpen Sans"/>
                <a:sym typeface="Playpen Sans"/>
              </a:rPr>
              <a:t>and </a:t>
            </a:r>
          </a:p>
          <a:p>
            <a:pPr algn="ctr">
              <a:lnSpc>
                <a:spcPts val="2880"/>
              </a:lnSpc>
              <a:spcBef>
                <a:spcPct val="0"/>
              </a:spcBef>
            </a:pPr>
            <a:r>
              <a:rPr lang="en-US" sz="2400">
                <a:solidFill>
                  <a:srgbClr val="000000"/>
                </a:solidFill>
                <a:latin typeface="Playpen Sans"/>
                <a:ea typeface="Playpen Sans"/>
                <a:cs typeface="Playpen Sans"/>
                <a:sym typeface="Playpen Sans"/>
              </a:rPr>
              <a:t>Language</a:t>
            </a:r>
          </a:p>
        </p:txBody>
      </p:sp>
      <p:sp>
        <p:nvSpPr>
          <p:cNvPr id="15" name="TextBox 15"/>
          <p:cNvSpPr txBox="1"/>
          <p:nvPr/>
        </p:nvSpPr>
        <p:spPr>
          <a:xfrm>
            <a:off x="7953603" y="3848426"/>
            <a:ext cx="2919161" cy="107632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Personal, Social and Emotional </a:t>
            </a:r>
          </a:p>
          <a:p>
            <a:pPr algn="ctr">
              <a:lnSpc>
                <a:spcPts val="2880"/>
              </a:lnSpc>
              <a:spcBef>
                <a:spcPct val="0"/>
              </a:spcBef>
            </a:pPr>
            <a:r>
              <a:rPr lang="en-US" sz="2400">
                <a:solidFill>
                  <a:srgbClr val="000000"/>
                </a:solidFill>
                <a:latin typeface="Playpen Sans"/>
                <a:ea typeface="Playpen Sans"/>
                <a:cs typeface="Playpen Sans"/>
                <a:sym typeface="Playpen Sans"/>
              </a:rPr>
              <a:t>Development</a:t>
            </a:r>
          </a:p>
        </p:txBody>
      </p:sp>
      <p:sp>
        <p:nvSpPr>
          <p:cNvPr id="16" name="TextBox 16"/>
          <p:cNvSpPr txBox="1"/>
          <p:nvPr/>
        </p:nvSpPr>
        <p:spPr>
          <a:xfrm>
            <a:off x="12149114" y="3848426"/>
            <a:ext cx="2919161" cy="71437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Physical Development</a:t>
            </a:r>
          </a:p>
        </p:txBody>
      </p:sp>
      <p:sp>
        <p:nvSpPr>
          <p:cNvPr id="17" name="TextBox 17"/>
          <p:cNvSpPr txBox="1"/>
          <p:nvPr/>
        </p:nvSpPr>
        <p:spPr>
          <a:xfrm>
            <a:off x="1647160" y="7442636"/>
            <a:ext cx="2919161" cy="35242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Literacy</a:t>
            </a:r>
          </a:p>
        </p:txBody>
      </p:sp>
      <p:sp>
        <p:nvSpPr>
          <p:cNvPr id="18" name="TextBox 18"/>
          <p:cNvSpPr txBox="1"/>
          <p:nvPr/>
        </p:nvSpPr>
        <p:spPr>
          <a:xfrm>
            <a:off x="5905835" y="7150881"/>
            <a:ext cx="2919161" cy="35242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Mathematics</a:t>
            </a:r>
          </a:p>
        </p:txBody>
      </p:sp>
      <p:sp>
        <p:nvSpPr>
          <p:cNvPr id="19" name="TextBox 19"/>
          <p:cNvSpPr txBox="1"/>
          <p:nvPr/>
        </p:nvSpPr>
        <p:spPr>
          <a:xfrm>
            <a:off x="10605072" y="7080686"/>
            <a:ext cx="2478599" cy="107632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Understanding the </a:t>
            </a:r>
          </a:p>
          <a:p>
            <a:pPr algn="ctr">
              <a:lnSpc>
                <a:spcPts val="2880"/>
              </a:lnSpc>
              <a:spcBef>
                <a:spcPct val="0"/>
              </a:spcBef>
            </a:pPr>
            <a:r>
              <a:rPr lang="en-US" sz="2400">
                <a:solidFill>
                  <a:srgbClr val="000000"/>
                </a:solidFill>
                <a:latin typeface="Playpen Sans"/>
                <a:ea typeface="Playpen Sans"/>
                <a:cs typeface="Playpen Sans"/>
                <a:sym typeface="Playpen Sans"/>
              </a:rPr>
              <a:t>World</a:t>
            </a:r>
          </a:p>
        </p:txBody>
      </p:sp>
      <p:sp>
        <p:nvSpPr>
          <p:cNvPr id="20" name="TextBox 20"/>
          <p:cNvSpPr txBox="1"/>
          <p:nvPr/>
        </p:nvSpPr>
        <p:spPr>
          <a:xfrm>
            <a:off x="14169521" y="7080686"/>
            <a:ext cx="2919161" cy="71437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Expressive Arts and Design</a:t>
            </a:r>
          </a:p>
        </p:txBody>
      </p:sp>
      <p:sp>
        <p:nvSpPr>
          <p:cNvPr id="21" name="TextBox 21"/>
          <p:cNvSpPr txBox="1"/>
          <p:nvPr/>
        </p:nvSpPr>
        <p:spPr>
          <a:xfrm rot="-1739612">
            <a:off x="970548" y="3369363"/>
            <a:ext cx="2289283" cy="1371600"/>
          </a:xfrm>
          <a:prstGeom prst="rect">
            <a:avLst/>
          </a:prstGeom>
        </p:spPr>
        <p:txBody>
          <a:bodyPr lIns="0" tIns="0" rIns="0" bIns="0" rtlCol="0" anchor="t">
            <a:spAutoFit/>
          </a:bodyPr>
          <a:lstStyle/>
          <a:p>
            <a:pPr algn="ctr">
              <a:lnSpc>
                <a:spcPts val="3600"/>
              </a:lnSpc>
              <a:spcBef>
                <a:spcPct val="0"/>
              </a:spcBef>
            </a:pPr>
            <a:r>
              <a:rPr lang="en-US" sz="3000" b="1" dirty="0">
                <a:solidFill>
                  <a:srgbClr val="000000"/>
                </a:solidFill>
                <a:latin typeface="Playpen Sans Bold"/>
                <a:ea typeface="Playpen Sans Bold"/>
                <a:cs typeface="Playpen Sans Bold"/>
                <a:sym typeface="Playpen Sans Bold"/>
              </a:rPr>
              <a:t>There are seven areas of learning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6C7E7C"/>
        </a:solidFill>
        <a:effectLst/>
      </p:bgPr>
    </p:bg>
    <p:spTree>
      <p:nvGrpSpPr>
        <p:cNvPr id="1" name=""/>
        <p:cNvGrpSpPr/>
        <p:nvPr/>
      </p:nvGrpSpPr>
      <p:grpSpPr>
        <a:xfrm>
          <a:off x="0" y="0"/>
          <a:ext cx="0" cy="0"/>
          <a:chOff x="0" y="0"/>
          <a:chExt cx="0" cy="0"/>
        </a:xfrm>
      </p:grpSpPr>
      <p:grpSp>
        <p:nvGrpSpPr>
          <p:cNvPr id="2" name="Group 2"/>
          <p:cNvGrpSpPr/>
          <p:nvPr/>
        </p:nvGrpSpPr>
        <p:grpSpPr>
          <a:xfrm>
            <a:off x="632194" y="500026"/>
            <a:ext cx="16979555" cy="9353033"/>
            <a:chOff x="0" y="0"/>
            <a:chExt cx="13020743" cy="7172358"/>
          </a:xfrm>
        </p:grpSpPr>
        <p:sp>
          <p:nvSpPr>
            <p:cNvPr id="3" name="Freeform 3"/>
            <p:cNvSpPr/>
            <p:nvPr/>
          </p:nvSpPr>
          <p:spPr>
            <a:xfrm>
              <a:off x="31750" y="31750"/>
              <a:ext cx="12956002" cy="7108858"/>
            </a:xfrm>
            <a:custGeom>
              <a:avLst/>
              <a:gdLst/>
              <a:ahLst/>
              <a:cxnLst/>
              <a:rect l="l" t="t" r="r" b="b"/>
              <a:pathLst>
                <a:path w="12956002" h="7108858">
                  <a:moveTo>
                    <a:pt x="12864533" y="7108858"/>
                  </a:moveTo>
                  <a:lnTo>
                    <a:pt x="92710" y="7108858"/>
                  </a:lnTo>
                  <a:cubicBezTo>
                    <a:pt x="41910" y="7108858"/>
                    <a:pt x="0" y="7066948"/>
                    <a:pt x="0" y="7016148"/>
                  </a:cubicBezTo>
                  <a:lnTo>
                    <a:pt x="0" y="92710"/>
                  </a:lnTo>
                  <a:cubicBezTo>
                    <a:pt x="0" y="41910"/>
                    <a:pt x="41910" y="0"/>
                    <a:pt x="92710" y="0"/>
                  </a:cubicBezTo>
                  <a:lnTo>
                    <a:pt x="12863264" y="0"/>
                  </a:lnTo>
                  <a:cubicBezTo>
                    <a:pt x="12914064" y="0"/>
                    <a:pt x="12955974" y="41910"/>
                    <a:pt x="12955974" y="92710"/>
                  </a:cubicBezTo>
                  <a:lnTo>
                    <a:pt x="12955974" y="7014877"/>
                  </a:lnTo>
                  <a:cubicBezTo>
                    <a:pt x="12957243" y="7066948"/>
                    <a:pt x="12915333" y="7108858"/>
                    <a:pt x="12864533" y="7108858"/>
                  </a:cubicBezTo>
                  <a:close/>
                </a:path>
              </a:pathLst>
            </a:custGeom>
            <a:solidFill>
              <a:srgbClr val="FBF6F3"/>
            </a:solidFill>
          </p:spPr>
        </p:sp>
        <p:sp>
          <p:nvSpPr>
            <p:cNvPr id="4" name="Freeform 4"/>
            <p:cNvSpPr/>
            <p:nvPr/>
          </p:nvSpPr>
          <p:spPr>
            <a:xfrm>
              <a:off x="0" y="0"/>
              <a:ext cx="13020743" cy="7172358"/>
            </a:xfrm>
            <a:custGeom>
              <a:avLst/>
              <a:gdLst/>
              <a:ahLst/>
              <a:cxnLst/>
              <a:rect l="l" t="t" r="r" b="b"/>
              <a:pathLst>
                <a:path w="13020743" h="7172358">
                  <a:moveTo>
                    <a:pt x="12896283" y="59690"/>
                  </a:moveTo>
                  <a:cubicBezTo>
                    <a:pt x="12931843" y="59690"/>
                    <a:pt x="12961054" y="88900"/>
                    <a:pt x="12961054" y="124460"/>
                  </a:cubicBezTo>
                  <a:lnTo>
                    <a:pt x="12961054" y="7047898"/>
                  </a:lnTo>
                  <a:cubicBezTo>
                    <a:pt x="12961054" y="7083458"/>
                    <a:pt x="12931843" y="7112667"/>
                    <a:pt x="12896283" y="7112667"/>
                  </a:cubicBezTo>
                  <a:lnTo>
                    <a:pt x="124460" y="7112667"/>
                  </a:lnTo>
                  <a:cubicBezTo>
                    <a:pt x="88900" y="7112667"/>
                    <a:pt x="59690" y="7083458"/>
                    <a:pt x="59690" y="7047898"/>
                  </a:cubicBezTo>
                  <a:lnTo>
                    <a:pt x="59690" y="124460"/>
                  </a:lnTo>
                  <a:cubicBezTo>
                    <a:pt x="59690" y="88900"/>
                    <a:pt x="88900" y="59690"/>
                    <a:pt x="124460" y="59690"/>
                  </a:cubicBezTo>
                  <a:lnTo>
                    <a:pt x="12896283" y="59690"/>
                  </a:lnTo>
                  <a:moveTo>
                    <a:pt x="12896283" y="0"/>
                  </a:moveTo>
                  <a:lnTo>
                    <a:pt x="124460" y="0"/>
                  </a:lnTo>
                  <a:cubicBezTo>
                    <a:pt x="55880" y="0"/>
                    <a:pt x="0" y="55880"/>
                    <a:pt x="0" y="124460"/>
                  </a:cubicBezTo>
                  <a:lnTo>
                    <a:pt x="0" y="7047898"/>
                  </a:lnTo>
                  <a:cubicBezTo>
                    <a:pt x="0" y="7116477"/>
                    <a:pt x="55880" y="7172358"/>
                    <a:pt x="124460" y="7172358"/>
                  </a:cubicBezTo>
                  <a:lnTo>
                    <a:pt x="12896283" y="7172358"/>
                  </a:lnTo>
                  <a:cubicBezTo>
                    <a:pt x="12964864" y="7172358"/>
                    <a:pt x="13020743" y="7116477"/>
                    <a:pt x="13020743" y="7047898"/>
                  </a:cubicBezTo>
                  <a:lnTo>
                    <a:pt x="13020743" y="124460"/>
                  </a:lnTo>
                  <a:cubicBezTo>
                    <a:pt x="13020743" y="55880"/>
                    <a:pt x="12964864" y="0"/>
                    <a:pt x="12896283" y="0"/>
                  </a:cubicBezTo>
                  <a:close/>
                </a:path>
              </a:pathLst>
            </a:custGeom>
            <a:solidFill>
              <a:srgbClr val="000000"/>
            </a:solidFill>
          </p:spPr>
        </p:sp>
      </p:grpSp>
      <p:sp>
        <p:nvSpPr>
          <p:cNvPr id="5" name="Freeform 5"/>
          <p:cNvSpPr/>
          <p:nvPr/>
        </p:nvSpPr>
        <p:spPr>
          <a:xfrm>
            <a:off x="1084398" y="2718919"/>
            <a:ext cx="5104340" cy="5624617"/>
          </a:xfrm>
          <a:custGeom>
            <a:avLst/>
            <a:gdLst/>
            <a:ahLst/>
            <a:cxnLst/>
            <a:rect l="l" t="t" r="r" b="b"/>
            <a:pathLst>
              <a:path w="5104340" h="5624617">
                <a:moveTo>
                  <a:pt x="0" y="0"/>
                </a:moveTo>
                <a:lnTo>
                  <a:pt x="5104340" y="0"/>
                </a:lnTo>
                <a:lnTo>
                  <a:pt x="5104340" y="5624617"/>
                </a:lnTo>
                <a:lnTo>
                  <a:pt x="0" y="562461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6" name="Freeform 6"/>
          <p:cNvSpPr/>
          <p:nvPr/>
        </p:nvSpPr>
        <p:spPr>
          <a:xfrm>
            <a:off x="6492258" y="2718919"/>
            <a:ext cx="5446544" cy="5506616"/>
          </a:xfrm>
          <a:custGeom>
            <a:avLst/>
            <a:gdLst/>
            <a:ahLst/>
            <a:cxnLst/>
            <a:rect l="l" t="t" r="r" b="b"/>
            <a:pathLst>
              <a:path w="5446544" h="5506616">
                <a:moveTo>
                  <a:pt x="0" y="0"/>
                </a:moveTo>
                <a:lnTo>
                  <a:pt x="5446544" y="0"/>
                </a:lnTo>
                <a:lnTo>
                  <a:pt x="5446544" y="5506616"/>
                </a:lnTo>
                <a:lnTo>
                  <a:pt x="0" y="550661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7" name="Freeform 7"/>
          <p:cNvSpPr/>
          <p:nvPr/>
        </p:nvSpPr>
        <p:spPr>
          <a:xfrm>
            <a:off x="12615077" y="3196262"/>
            <a:ext cx="4369853" cy="4551930"/>
          </a:xfrm>
          <a:custGeom>
            <a:avLst/>
            <a:gdLst/>
            <a:ahLst/>
            <a:cxnLst/>
            <a:rect l="l" t="t" r="r" b="b"/>
            <a:pathLst>
              <a:path w="4369853" h="4551930">
                <a:moveTo>
                  <a:pt x="0" y="0"/>
                </a:moveTo>
                <a:lnTo>
                  <a:pt x="4369853" y="0"/>
                </a:lnTo>
                <a:lnTo>
                  <a:pt x="4369853" y="4551930"/>
                </a:lnTo>
                <a:lnTo>
                  <a:pt x="0" y="4551930"/>
                </a:lnTo>
                <a:lnTo>
                  <a:pt x="0" y="0"/>
                </a:lnTo>
                <a:close/>
              </a:path>
            </a:pathLst>
          </a:custGeom>
          <a:blipFill>
            <a:blip r:embed="rId6"/>
            <a:stretch>
              <a:fillRect/>
            </a:stretch>
          </a:blipFill>
        </p:spPr>
      </p:sp>
      <p:sp>
        <p:nvSpPr>
          <p:cNvPr id="8" name="Freeform 8"/>
          <p:cNvSpPr/>
          <p:nvPr/>
        </p:nvSpPr>
        <p:spPr>
          <a:xfrm>
            <a:off x="5959945" y="1816113"/>
            <a:ext cx="1812400" cy="1805612"/>
          </a:xfrm>
          <a:custGeom>
            <a:avLst/>
            <a:gdLst/>
            <a:ahLst/>
            <a:cxnLst/>
            <a:rect l="l" t="t" r="r" b="b"/>
            <a:pathLst>
              <a:path w="1812400" h="1805612">
                <a:moveTo>
                  <a:pt x="0" y="0"/>
                </a:moveTo>
                <a:lnTo>
                  <a:pt x="1812400" y="0"/>
                </a:lnTo>
                <a:lnTo>
                  <a:pt x="1812400" y="1805612"/>
                </a:lnTo>
                <a:lnTo>
                  <a:pt x="0" y="1805612"/>
                </a:lnTo>
                <a:lnTo>
                  <a:pt x="0" y="0"/>
                </a:lnTo>
                <a:close/>
              </a:path>
            </a:pathLst>
          </a:custGeom>
          <a:blipFill>
            <a:blip r:embed="rId7"/>
            <a:stretch>
              <a:fillRect/>
            </a:stretch>
          </a:blipFill>
        </p:spPr>
      </p:sp>
      <p:sp>
        <p:nvSpPr>
          <p:cNvPr id="9" name="Freeform 9"/>
          <p:cNvSpPr/>
          <p:nvPr/>
        </p:nvSpPr>
        <p:spPr>
          <a:xfrm>
            <a:off x="10699074" y="1868106"/>
            <a:ext cx="1916003" cy="1701625"/>
          </a:xfrm>
          <a:custGeom>
            <a:avLst/>
            <a:gdLst/>
            <a:ahLst/>
            <a:cxnLst/>
            <a:rect l="l" t="t" r="r" b="b"/>
            <a:pathLst>
              <a:path w="1916003" h="1701625">
                <a:moveTo>
                  <a:pt x="0" y="0"/>
                </a:moveTo>
                <a:lnTo>
                  <a:pt x="1916003" y="0"/>
                </a:lnTo>
                <a:lnTo>
                  <a:pt x="1916003" y="1701625"/>
                </a:lnTo>
                <a:lnTo>
                  <a:pt x="0" y="1701625"/>
                </a:lnTo>
                <a:lnTo>
                  <a:pt x="0" y="0"/>
                </a:lnTo>
                <a:close/>
              </a:path>
            </a:pathLst>
          </a:custGeom>
          <a:blipFill>
            <a:blip r:embed="rId8"/>
            <a:stretch>
              <a:fillRect/>
            </a:stretch>
          </a:blipFill>
        </p:spPr>
      </p:sp>
      <p:sp>
        <p:nvSpPr>
          <p:cNvPr id="10" name="Freeform 10"/>
          <p:cNvSpPr/>
          <p:nvPr/>
        </p:nvSpPr>
        <p:spPr>
          <a:xfrm>
            <a:off x="15609690" y="1390650"/>
            <a:ext cx="1803272" cy="1803272"/>
          </a:xfrm>
          <a:custGeom>
            <a:avLst/>
            <a:gdLst/>
            <a:ahLst/>
            <a:cxnLst/>
            <a:rect l="l" t="t" r="r" b="b"/>
            <a:pathLst>
              <a:path w="1803272" h="1803272">
                <a:moveTo>
                  <a:pt x="0" y="0"/>
                </a:moveTo>
                <a:lnTo>
                  <a:pt x="1803272" y="0"/>
                </a:lnTo>
                <a:lnTo>
                  <a:pt x="1803272" y="1803272"/>
                </a:lnTo>
                <a:lnTo>
                  <a:pt x="0" y="1803272"/>
                </a:lnTo>
                <a:lnTo>
                  <a:pt x="0" y="0"/>
                </a:lnTo>
                <a:close/>
              </a:path>
            </a:pathLst>
          </a:custGeom>
          <a:blipFill>
            <a:blip r:embed="rId9"/>
            <a:stretch>
              <a:fillRect/>
            </a:stretch>
          </a:blipFill>
        </p:spPr>
      </p:sp>
      <p:sp>
        <p:nvSpPr>
          <p:cNvPr id="11" name="TextBox 11"/>
          <p:cNvSpPr txBox="1"/>
          <p:nvPr/>
        </p:nvSpPr>
        <p:spPr>
          <a:xfrm>
            <a:off x="6866145" y="4434885"/>
            <a:ext cx="4511654" cy="252412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Talk to your child about what they are looking forward to, as well as any worries they have. Don’t ignore these worries! Reassure them that the teachers are there to help and to talk to.</a:t>
            </a:r>
          </a:p>
        </p:txBody>
      </p:sp>
      <p:sp>
        <p:nvSpPr>
          <p:cNvPr id="12" name="TextBox 12"/>
          <p:cNvSpPr txBox="1"/>
          <p:nvPr/>
        </p:nvSpPr>
        <p:spPr>
          <a:xfrm>
            <a:off x="632194" y="1038225"/>
            <a:ext cx="16230600" cy="714375"/>
          </a:xfrm>
          <a:prstGeom prst="rect">
            <a:avLst/>
          </a:prstGeom>
        </p:spPr>
        <p:txBody>
          <a:bodyPr lIns="0" tIns="0" rIns="0" bIns="0" rtlCol="0" anchor="t">
            <a:spAutoFit/>
          </a:bodyPr>
          <a:lstStyle/>
          <a:p>
            <a:pPr algn="ctr">
              <a:lnSpc>
                <a:spcPts val="5760"/>
              </a:lnSpc>
              <a:spcBef>
                <a:spcPct val="0"/>
              </a:spcBef>
            </a:pPr>
            <a:r>
              <a:rPr lang="en-US" sz="4800" b="1">
                <a:solidFill>
                  <a:srgbClr val="000000"/>
                </a:solidFill>
                <a:latin typeface="Playpen Sans Bold"/>
                <a:ea typeface="Playpen Sans Bold"/>
                <a:cs typeface="Playpen Sans Bold"/>
                <a:sym typeface="Playpen Sans Bold"/>
              </a:rPr>
              <a:t>How you can prepare your child for school</a:t>
            </a:r>
          </a:p>
        </p:txBody>
      </p:sp>
      <p:sp>
        <p:nvSpPr>
          <p:cNvPr id="13" name="TextBox 13"/>
          <p:cNvSpPr txBox="1"/>
          <p:nvPr/>
        </p:nvSpPr>
        <p:spPr>
          <a:xfrm>
            <a:off x="1615689" y="4434885"/>
            <a:ext cx="3734181" cy="252412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Talk to your child about starting school. Maybe retell some of your early memories and the fun you had at school, and if possible share a photo of you at school too. </a:t>
            </a:r>
          </a:p>
        </p:txBody>
      </p:sp>
      <p:sp>
        <p:nvSpPr>
          <p:cNvPr id="14" name="TextBox 14"/>
          <p:cNvSpPr txBox="1"/>
          <p:nvPr/>
        </p:nvSpPr>
        <p:spPr>
          <a:xfrm>
            <a:off x="13088681" y="4997827"/>
            <a:ext cx="3422645" cy="1076325"/>
          </a:xfrm>
          <a:prstGeom prst="rect">
            <a:avLst/>
          </a:prstGeom>
        </p:spPr>
        <p:txBody>
          <a:bodyPr lIns="0" tIns="0" rIns="0" bIns="0" rtlCol="0" anchor="t">
            <a:spAutoFit/>
          </a:bodyPr>
          <a:lstStyle/>
          <a:p>
            <a:pPr algn="ctr">
              <a:lnSpc>
                <a:spcPts val="2880"/>
              </a:lnSpc>
              <a:spcBef>
                <a:spcPct val="0"/>
              </a:spcBef>
            </a:pPr>
            <a:r>
              <a:rPr lang="en-US" sz="2400">
                <a:solidFill>
                  <a:srgbClr val="000000"/>
                </a:solidFill>
                <a:latin typeface="Playpen Sans"/>
                <a:ea typeface="Playpen Sans"/>
                <a:cs typeface="Playpen Sans"/>
                <a:sym typeface="Playpen Sans"/>
              </a:rPr>
              <a:t>Ensure bedtime routines are in place before starting school.</a:t>
            </a:r>
          </a:p>
        </p:txBody>
      </p:sp>
      <p:sp>
        <p:nvSpPr>
          <p:cNvPr id="15" name="TextBox 15"/>
          <p:cNvSpPr txBox="1"/>
          <p:nvPr/>
        </p:nvSpPr>
        <p:spPr>
          <a:xfrm>
            <a:off x="1656132" y="8764181"/>
            <a:ext cx="14182725" cy="638175"/>
          </a:xfrm>
          <a:prstGeom prst="rect">
            <a:avLst/>
          </a:prstGeom>
        </p:spPr>
        <p:txBody>
          <a:bodyPr lIns="0" tIns="0" rIns="0" bIns="0" rtlCol="0" anchor="t">
            <a:spAutoFit/>
          </a:bodyPr>
          <a:lstStyle/>
          <a:p>
            <a:pPr algn="ctr">
              <a:lnSpc>
                <a:spcPts val="5040"/>
              </a:lnSpc>
              <a:spcBef>
                <a:spcPct val="0"/>
              </a:spcBef>
            </a:pPr>
            <a:r>
              <a:rPr lang="en-US" sz="4200">
                <a:solidFill>
                  <a:srgbClr val="000000"/>
                </a:solidFill>
                <a:latin typeface="Playpen Sans"/>
                <a:ea typeface="Playpen Sans"/>
                <a:cs typeface="Playpen Sans"/>
                <a:sym typeface="Playpen Sans"/>
              </a:rPr>
              <a:t>Try on their school uniform – this is always exciting!!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sp>
        <p:nvSpPr>
          <p:cNvPr id="2" name="Freeform 2"/>
          <p:cNvSpPr/>
          <p:nvPr/>
        </p:nvSpPr>
        <p:spPr>
          <a:xfrm>
            <a:off x="877924" y="2361149"/>
            <a:ext cx="3689773" cy="4116902"/>
          </a:xfrm>
          <a:custGeom>
            <a:avLst/>
            <a:gdLst/>
            <a:ahLst/>
            <a:cxnLst/>
            <a:rect l="l" t="t" r="r" b="b"/>
            <a:pathLst>
              <a:path w="3689773" h="4116902">
                <a:moveTo>
                  <a:pt x="0" y="0"/>
                </a:moveTo>
                <a:lnTo>
                  <a:pt x="3689773" y="0"/>
                </a:lnTo>
                <a:lnTo>
                  <a:pt x="3689773" y="4116902"/>
                </a:lnTo>
                <a:lnTo>
                  <a:pt x="0" y="4116902"/>
                </a:lnTo>
                <a:lnTo>
                  <a:pt x="0" y="0"/>
                </a:lnTo>
                <a:close/>
              </a:path>
            </a:pathLst>
          </a:custGeom>
          <a:blipFill>
            <a:blip r:embed="rId2"/>
            <a:stretch>
              <a:fillRect/>
            </a:stretch>
          </a:blipFill>
        </p:spPr>
      </p:sp>
      <p:grpSp>
        <p:nvGrpSpPr>
          <p:cNvPr id="3" name="Group 3"/>
          <p:cNvGrpSpPr/>
          <p:nvPr/>
        </p:nvGrpSpPr>
        <p:grpSpPr>
          <a:xfrm>
            <a:off x="533068" y="541501"/>
            <a:ext cx="17221864" cy="9589315"/>
            <a:chOff x="0" y="0"/>
            <a:chExt cx="13206558" cy="7353550"/>
          </a:xfrm>
        </p:grpSpPr>
        <p:sp>
          <p:nvSpPr>
            <p:cNvPr id="4" name="Freeform 4"/>
            <p:cNvSpPr/>
            <p:nvPr/>
          </p:nvSpPr>
          <p:spPr>
            <a:xfrm>
              <a:off x="31750" y="31750"/>
              <a:ext cx="13141817" cy="7290050"/>
            </a:xfrm>
            <a:custGeom>
              <a:avLst/>
              <a:gdLst/>
              <a:ahLst/>
              <a:cxnLst/>
              <a:rect l="l" t="t" r="r" b="b"/>
              <a:pathLst>
                <a:path w="13141817" h="7290050">
                  <a:moveTo>
                    <a:pt x="13050348" y="7290050"/>
                  </a:moveTo>
                  <a:lnTo>
                    <a:pt x="92710" y="7290050"/>
                  </a:lnTo>
                  <a:cubicBezTo>
                    <a:pt x="41910" y="7290050"/>
                    <a:pt x="0" y="7248140"/>
                    <a:pt x="0" y="7197340"/>
                  </a:cubicBezTo>
                  <a:lnTo>
                    <a:pt x="0" y="92710"/>
                  </a:lnTo>
                  <a:cubicBezTo>
                    <a:pt x="0" y="41910"/>
                    <a:pt x="41910" y="0"/>
                    <a:pt x="92710" y="0"/>
                  </a:cubicBezTo>
                  <a:lnTo>
                    <a:pt x="13049078" y="0"/>
                  </a:lnTo>
                  <a:cubicBezTo>
                    <a:pt x="13099878" y="0"/>
                    <a:pt x="13141789" y="41910"/>
                    <a:pt x="13141789" y="92710"/>
                  </a:cubicBezTo>
                  <a:lnTo>
                    <a:pt x="13141789" y="7196070"/>
                  </a:lnTo>
                  <a:cubicBezTo>
                    <a:pt x="13143058" y="7248140"/>
                    <a:pt x="13101148" y="7290050"/>
                    <a:pt x="13050348" y="7290050"/>
                  </a:cubicBezTo>
                  <a:close/>
                </a:path>
              </a:pathLst>
            </a:custGeom>
            <a:solidFill>
              <a:srgbClr val="FBF6F3"/>
            </a:solidFill>
          </p:spPr>
        </p:sp>
        <p:sp>
          <p:nvSpPr>
            <p:cNvPr id="5" name="Freeform 5"/>
            <p:cNvSpPr/>
            <p:nvPr/>
          </p:nvSpPr>
          <p:spPr>
            <a:xfrm>
              <a:off x="0" y="0"/>
              <a:ext cx="13206558" cy="7353550"/>
            </a:xfrm>
            <a:custGeom>
              <a:avLst/>
              <a:gdLst/>
              <a:ahLst/>
              <a:cxnLst/>
              <a:rect l="l" t="t" r="r" b="b"/>
              <a:pathLst>
                <a:path w="13206558" h="7353550">
                  <a:moveTo>
                    <a:pt x="13082098" y="59690"/>
                  </a:moveTo>
                  <a:cubicBezTo>
                    <a:pt x="13117658" y="59690"/>
                    <a:pt x="13146867" y="88900"/>
                    <a:pt x="13146867" y="124460"/>
                  </a:cubicBezTo>
                  <a:lnTo>
                    <a:pt x="13146867" y="7229091"/>
                  </a:lnTo>
                  <a:cubicBezTo>
                    <a:pt x="13146867" y="7264650"/>
                    <a:pt x="13117658" y="7293860"/>
                    <a:pt x="13082098" y="7293860"/>
                  </a:cubicBezTo>
                  <a:lnTo>
                    <a:pt x="124460" y="7293860"/>
                  </a:lnTo>
                  <a:cubicBezTo>
                    <a:pt x="88900" y="7293860"/>
                    <a:pt x="59690" y="7264650"/>
                    <a:pt x="59690" y="7229091"/>
                  </a:cubicBezTo>
                  <a:lnTo>
                    <a:pt x="59690" y="124460"/>
                  </a:lnTo>
                  <a:cubicBezTo>
                    <a:pt x="59690" y="88900"/>
                    <a:pt x="88900" y="59690"/>
                    <a:pt x="124460" y="59690"/>
                  </a:cubicBezTo>
                  <a:lnTo>
                    <a:pt x="13082098" y="59690"/>
                  </a:lnTo>
                  <a:moveTo>
                    <a:pt x="13082098" y="0"/>
                  </a:moveTo>
                  <a:lnTo>
                    <a:pt x="124460" y="0"/>
                  </a:lnTo>
                  <a:cubicBezTo>
                    <a:pt x="55880" y="0"/>
                    <a:pt x="0" y="55880"/>
                    <a:pt x="0" y="124460"/>
                  </a:cubicBezTo>
                  <a:lnTo>
                    <a:pt x="0" y="7229091"/>
                  </a:lnTo>
                  <a:cubicBezTo>
                    <a:pt x="0" y="7297670"/>
                    <a:pt x="55880" y="7353550"/>
                    <a:pt x="124460" y="7353550"/>
                  </a:cubicBezTo>
                  <a:lnTo>
                    <a:pt x="13082098" y="7353550"/>
                  </a:lnTo>
                  <a:cubicBezTo>
                    <a:pt x="13150678" y="7353550"/>
                    <a:pt x="13206558" y="7297670"/>
                    <a:pt x="13206558" y="7229091"/>
                  </a:cubicBezTo>
                  <a:lnTo>
                    <a:pt x="13206558" y="124460"/>
                  </a:lnTo>
                  <a:cubicBezTo>
                    <a:pt x="13206558" y="55880"/>
                    <a:pt x="13150678" y="0"/>
                    <a:pt x="13082098" y="0"/>
                  </a:cubicBezTo>
                  <a:close/>
                </a:path>
              </a:pathLst>
            </a:custGeom>
            <a:solidFill>
              <a:srgbClr val="000000"/>
            </a:solidFill>
          </p:spPr>
        </p:sp>
      </p:grpSp>
      <p:sp>
        <p:nvSpPr>
          <p:cNvPr id="6" name="Freeform 6"/>
          <p:cNvSpPr/>
          <p:nvPr/>
        </p:nvSpPr>
        <p:spPr>
          <a:xfrm>
            <a:off x="7828868" y="1936276"/>
            <a:ext cx="3689773" cy="4116902"/>
          </a:xfrm>
          <a:custGeom>
            <a:avLst/>
            <a:gdLst/>
            <a:ahLst/>
            <a:cxnLst/>
            <a:rect l="l" t="t" r="r" b="b"/>
            <a:pathLst>
              <a:path w="3689773" h="4116902">
                <a:moveTo>
                  <a:pt x="0" y="0"/>
                </a:moveTo>
                <a:lnTo>
                  <a:pt x="3689773" y="0"/>
                </a:lnTo>
                <a:lnTo>
                  <a:pt x="3689773" y="4116902"/>
                </a:lnTo>
                <a:lnTo>
                  <a:pt x="0" y="4116902"/>
                </a:lnTo>
                <a:lnTo>
                  <a:pt x="0" y="0"/>
                </a:lnTo>
                <a:close/>
              </a:path>
            </a:pathLst>
          </a:custGeom>
          <a:blipFill>
            <a:blip r:embed="rId2"/>
            <a:stretch>
              <a:fillRect/>
            </a:stretch>
          </a:blipFill>
        </p:spPr>
      </p:sp>
      <p:sp>
        <p:nvSpPr>
          <p:cNvPr id="7" name="Freeform 7"/>
          <p:cNvSpPr/>
          <p:nvPr/>
        </p:nvSpPr>
        <p:spPr>
          <a:xfrm>
            <a:off x="4883944" y="5800566"/>
            <a:ext cx="3689773" cy="4116902"/>
          </a:xfrm>
          <a:custGeom>
            <a:avLst/>
            <a:gdLst/>
            <a:ahLst/>
            <a:cxnLst/>
            <a:rect l="l" t="t" r="r" b="b"/>
            <a:pathLst>
              <a:path w="3689773" h="4116902">
                <a:moveTo>
                  <a:pt x="0" y="0"/>
                </a:moveTo>
                <a:lnTo>
                  <a:pt x="3689773" y="0"/>
                </a:lnTo>
                <a:lnTo>
                  <a:pt x="3689773" y="4116901"/>
                </a:lnTo>
                <a:lnTo>
                  <a:pt x="0" y="4116901"/>
                </a:lnTo>
                <a:lnTo>
                  <a:pt x="0" y="0"/>
                </a:lnTo>
                <a:close/>
              </a:path>
            </a:pathLst>
          </a:custGeom>
          <a:blipFill>
            <a:blip r:embed="rId2"/>
            <a:stretch>
              <a:fillRect/>
            </a:stretch>
          </a:blipFill>
        </p:spPr>
      </p:sp>
      <p:sp>
        <p:nvSpPr>
          <p:cNvPr id="8" name="Freeform 8"/>
          <p:cNvSpPr/>
          <p:nvPr/>
        </p:nvSpPr>
        <p:spPr>
          <a:xfrm>
            <a:off x="1495723" y="2018916"/>
            <a:ext cx="3689773" cy="4116902"/>
          </a:xfrm>
          <a:custGeom>
            <a:avLst/>
            <a:gdLst/>
            <a:ahLst/>
            <a:cxnLst/>
            <a:rect l="l" t="t" r="r" b="b"/>
            <a:pathLst>
              <a:path w="3689773" h="4116902">
                <a:moveTo>
                  <a:pt x="0" y="0"/>
                </a:moveTo>
                <a:lnTo>
                  <a:pt x="3689773" y="0"/>
                </a:lnTo>
                <a:lnTo>
                  <a:pt x="3689773" y="4116902"/>
                </a:lnTo>
                <a:lnTo>
                  <a:pt x="0" y="4116902"/>
                </a:lnTo>
                <a:lnTo>
                  <a:pt x="0" y="0"/>
                </a:lnTo>
                <a:close/>
              </a:path>
            </a:pathLst>
          </a:custGeom>
          <a:blipFill>
            <a:blip r:embed="rId2"/>
            <a:stretch>
              <a:fillRect/>
            </a:stretch>
          </a:blipFill>
        </p:spPr>
      </p:sp>
      <p:sp>
        <p:nvSpPr>
          <p:cNvPr id="9" name="Freeform 9"/>
          <p:cNvSpPr/>
          <p:nvPr/>
        </p:nvSpPr>
        <p:spPr>
          <a:xfrm>
            <a:off x="13365116" y="2018916"/>
            <a:ext cx="3689773" cy="4116902"/>
          </a:xfrm>
          <a:custGeom>
            <a:avLst/>
            <a:gdLst/>
            <a:ahLst/>
            <a:cxnLst/>
            <a:rect l="l" t="t" r="r" b="b"/>
            <a:pathLst>
              <a:path w="3689773" h="4116902">
                <a:moveTo>
                  <a:pt x="0" y="0"/>
                </a:moveTo>
                <a:lnTo>
                  <a:pt x="3689773" y="0"/>
                </a:lnTo>
                <a:lnTo>
                  <a:pt x="3689773" y="4116902"/>
                </a:lnTo>
                <a:lnTo>
                  <a:pt x="0" y="4116902"/>
                </a:lnTo>
                <a:lnTo>
                  <a:pt x="0" y="0"/>
                </a:lnTo>
                <a:close/>
              </a:path>
            </a:pathLst>
          </a:custGeom>
          <a:blipFill>
            <a:blip r:embed="rId2"/>
            <a:stretch>
              <a:fillRect/>
            </a:stretch>
          </a:blipFill>
        </p:spPr>
      </p:sp>
      <p:sp>
        <p:nvSpPr>
          <p:cNvPr id="10" name="Freeform 10"/>
          <p:cNvSpPr/>
          <p:nvPr/>
        </p:nvSpPr>
        <p:spPr>
          <a:xfrm>
            <a:off x="10786007" y="5800566"/>
            <a:ext cx="3689773" cy="4116902"/>
          </a:xfrm>
          <a:custGeom>
            <a:avLst/>
            <a:gdLst/>
            <a:ahLst/>
            <a:cxnLst/>
            <a:rect l="l" t="t" r="r" b="b"/>
            <a:pathLst>
              <a:path w="3689773" h="4116902">
                <a:moveTo>
                  <a:pt x="0" y="0"/>
                </a:moveTo>
                <a:lnTo>
                  <a:pt x="3689773" y="0"/>
                </a:lnTo>
                <a:lnTo>
                  <a:pt x="3689773" y="4116901"/>
                </a:lnTo>
                <a:lnTo>
                  <a:pt x="0" y="4116901"/>
                </a:lnTo>
                <a:lnTo>
                  <a:pt x="0" y="0"/>
                </a:lnTo>
                <a:close/>
              </a:path>
            </a:pathLst>
          </a:custGeom>
          <a:blipFill>
            <a:blip r:embed="rId2"/>
            <a:stretch>
              <a:fillRect/>
            </a:stretch>
          </a:blipFill>
        </p:spPr>
      </p:sp>
      <p:sp>
        <p:nvSpPr>
          <p:cNvPr id="11" name="Freeform 11"/>
          <p:cNvSpPr/>
          <p:nvPr/>
        </p:nvSpPr>
        <p:spPr>
          <a:xfrm>
            <a:off x="1633101" y="4873558"/>
            <a:ext cx="1707509" cy="1252885"/>
          </a:xfrm>
          <a:custGeom>
            <a:avLst/>
            <a:gdLst/>
            <a:ahLst/>
            <a:cxnLst/>
            <a:rect l="l" t="t" r="r" b="b"/>
            <a:pathLst>
              <a:path w="1707509" h="1252885">
                <a:moveTo>
                  <a:pt x="0" y="0"/>
                </a:moveTo>
                <a:lnTo>
                  <a:pt x="1707509" y="0"/>
                </a:lnTo>
                <a:lnTo>
                  <a:pt x="1707509" y="1252885"/>
                </a:lnTo>
                <a:lnTo>
                  <a:pt x="0" y="1252885"/>
                </a:lnTo>
                <a:lnTo>
                  <a:pt x="0" y="0"/>
                </a:lnTo>
                <a:close/>
              </a:path>
            </a:pathLst>
          </a:custGeom>
          <a:blipFill>
            <a:blip r:embed="rId3"/>
            <a:stretch>
              <a:fillRect/>
            </a:stretch>
          </a:blipFill>
        </p:spPr>
      </p:sp>
      <p:sp>
        <p:nvSpPr>
          <p:cNvPr id="12" name="Freeform 12"/>
          <p:cNvSpPr/>
          <p:nvPr/>
        </p:nvSpPr>
        <p:spPr>
          <a:xfrm>
            <a:off x="8103029" y="4689424"/>
            <a:ext cx="1062023" cy="1363753"/>
          </a:xfrm>
          <a:custGeom>
            <a:avLst/>
            <a:gdLst/>
            <a:ahLst/>
            <a:cxnLst/>
            <a:rect l="l" t="t" r="r" b="b"/>
            <a:pathLst>
              <a:path w="1062023" h="1363753">
                <a:moveTo>
                  <a:pt x="0" y="0"/>
                </a:moveTo>
                <a:lnTo>
                  <a:pt x="1062023" y="0"/>
                </a:lnTo>
                <a:lnTo>
                  <a:pt x="1062023" y="1363754"/>
                </a:lnTo>
                <a:lnTo>
                  <a:pt x="0" y="136375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3" name="Freeform 13"/>
          <p:cNvSpPr/>
          <p:nvPr/>
        </p:nvSpPr>
        <p:spPr>
          <a:xfrm>
            <a:off x="6728831" y="8555248"/>
            <a:ext cx="1100037" cy="1279113"/>
          </a:xfrm>
          <a:custGeom>
            <a:avLst/>
            <a:gdLst/>
            <a:ahLst/>
            <a:cxnLst/>
            <a:rect l="l" t="t" r="r" b="b"/>
            <a:pathLst>
              <a:path w="1100037" h="1279113">
                <a:moveTo>
                  <a:pt x="0" y="0"/>
                </a:moveTo>
                <a:lnTo>
                  <a:pt x="1100037" y="0"/>
                </a:lnTo>
                <a:lnTo>
                  <a:pt x="1100037" y="1279112"/>
                </a:lnTo>
                <a:lnTo>
                  <a:pt x="0" y="1279112"/>
                </a:lnTo>
                <a:lnTo>
                  <a:pt x="0" y="0"/>
                </a:lnTo>
                <a:close/>
              </a:path>
            </a:pathLst>
          </a:custGeom>
          <a:blipFill>
            <a:blip r:embed="rId6"/>
            <a:stretch>
              <a:fillRect/>
            </a:stretch>
          </a:blipFill>
        </p:spPr>
      </p:sp>
      <p:sp>
        <p:nvSpPr>
          <p:cNvPr id="14" name="Freeform 14"/>
          <p:cNvSpPr/>
          <p:nvPr/>
        </p:nvSpPr>
        <p:spPr>
          <a:xfrm>
            <a:off x="14518291" y="4831532"/>
            <a:ext cx="1332525" cy="1267565"/>
          </a:xfrm>
          <a:custGeom>
            <a:avLst/>
            <a:gdLst/>
            <a:ahLst/>
            <a:cxnLst/>
            <a:rect l="l" t="t" r="r" b="b"/>
            <a:pathLst>
              <a:path w="1332525" h="1267565">
                <a:moveTo>
                  <a:pt x="0" y="0"/>
                </a:moveTo>
                <a:lnTo>
                  <a:pt x="1332525" y="0"/>
                </a:lnTo>
                <a:lnTo>
                  <a:pt x="1332525" y="1267564"/>
                </a:lnTo>
                <a:lnTo>
                  <a:pt x="0" y="1267564"/>
                </a:lnTo>
                <a:lnTo>
                  <a:pt x="0" y="0"/>
                </a:lnTo>
                <a:close/>
              </a:path>
            </a:pathLst>
          </a:custGeom>
          <a:blipFill>
            <a:blip r:embed="rId7"/>
            <a:stretch>
              <a:fillRect/>
            </a:stretch>
          </a:blipFill>
        </p:spPr>
      </p:sp>
      <p:sp>
        <p:nvSpPr>
          <p:cNvPr id="15" name="TextBox 15"/>
          <p:cNvSpPr txBox="1"/>
          <p:nvPr/>
        </p:nvSpPr>
        <p:spPr>
          <a:xfrm>
            <a:off x="-37215" y="758261"/>
            <a:ext cx="17221864" cy="1095375"/>
          </a:xfrm>
          <a:prstGeom prst="rect">
            <a:avLst/>
          </a:prstGeom>
        </p:spPr>
        <p:txBody>
          <a:bodyPr lIns="0" tIns="0" rIns="0" bIns="0" rtlCol="0" anchor="t">
            <a:spAutoFit/>
          </a:bodyPr>
          <a:lstStyle/>
          <a:p>
            <a:pPr algn="ctr">
              <a:lnSpc>
                <a:spcPts val="8640"/>
              </a:lnSpc>
              <a:spcBef>
                <a:spcPct val="0"/>
              </a:spcBef>
            </a:pPr>
            <a:r>
              <a:rPr lang="en-US" sz="7200" b="1">
                <a:solidFill>
                  <a:srgbClr val="000000"/>
                </a:solidFill>
                <a:latin typeface="Playpen Sans Bold"/>
                <a:ea typeface="Playpen Sans Bold"/>
                <a:cs typeface="Playpen Sans Bold"/>
                <a:sym typeface="Playpen Sans Bold"/>
              </a:rPr>
              <a:t>How you can help at home.</a:t>
            </a:r>
          </a:p>
        </p:txBody>
      </p:sp>
      <p:sp>
        <p:nvSpPr>
          <p:cNvPr id="16" name="TextBox 16"/>
          <p:cNvSpPr txBox="1"/>
          <p:nvPr/>
        </p:nvSpPr>
        <p:spPr>
          <a:xfrm>
            <a:off x="7957616" y="3105817"/>
            <a:ext cx="3432277" cy="1943100"/>
          </a:xfrm>
          <a:prstGeom prst="rect">
            <a:avLst/>
          </a:prstGeom>
        </p:spPr>
        <p:txBody>
          <a:bodyPr lIns="0" tIns="0" rIns="0" bIns="0" rtlCol="0" anchor="t">
            <a:spAutoFit/>
          </a:bodyPr>
          <a:lstStyle/>
          <a:p>
            <a:pPr algn="ctr">
              <a:lnSpc>
                <a:spcPts val="3840"/>
              </a:lnSpc>
              <a:spcBef>
                <a:spcPct val="0"/>
              </a:spcBef>
            </a:pPr>
            <a:r>
              <a:rPr lang="en-US" sz="3200">
                <a:solidFill>
                  <a:srgbClr val="000000"/>
                </a:solidFill>
                <a:latin typeface="Playpen Sans"/>
                <a:ea typeface="Playpen Sans"/>
                <a:cs typeface="Playpen Sans"/>
                <a:sym typeface="Playpen Sans"/>
              </a:rPr>
              <a:t>Spend time together reading, telling stories and singing.</a:t>
            </a:r>
          </a:p>
        </p:txBody>
      </p:sp>
      <p:sp>
        <p:nvSpPr>
          <p:cNvPr id="17" name="TextBox 17"/>
          <p:cNvSpPr txBox="1"/>
          <p:nvPr/>
        </p:nvSpPr>
        <p:spPr>
          <a:xfrm>
            <a:off x="5387170" y="7101760"/>
            <a:ext cx="2683322" cy="1457325"/>
          </a:xfrm>
          <a:prstGeom prst="rect">
            <a:avLst/>
          </a:prstGeom>
        </p:spPr>
        <p:txBody>
          <a:bodyPr lIns="0" tIns="0" rIns="0" bIns="0" rtlCol="0" anchor="t">
            <a:spAutoFit/>
          </a:bodyPr>
          <a:lstStyle/>
          <a:p>
            <a:pPr algn="ctr">
              <a:lnSpc>
                <a:spcPts val="3840"/>
              </a:lnSpc>
              <a:spcBef>
                <a:spcPct val="0"/>
              </a:spcBef>
            </a:pPr>
            <a:r>
              <a:rPr lang="en-US" sz="3200">
                <a:solidFill>
                  <a:srgbClr val="000000"/>
                </a:solidFill>
                <a:latin typeface="Playpen Sans"/>
                <a:ea typeface="Playpen Sans"/>
                <a:cs typeface="Playpen Sans"/>
                <a:sym typeface="Playpen Sans"/>
              </a:rPr>
              <a:t>Play games that involve turn taking.</a:t>
            </a:r>
          </a:p>
        </p:txBody>
      </p:sp>
      <p:sp>
        <p:nvSpPr>
          <p:cNvPr id="18" name="TextBox 18"/>
          <p:cNvSpPr txBox="1"/>
          <p:nvPr/>
        </p:nvSpPr>
        <p:spPr>
          <a:xfrm>
            <a:off x="1646499" y="3036439"/>
            <a:ext cx="3388221" cy="2428875"/>
          </a:xfrm>
          <a:prstGeom prst="rect">
            <a:avLst/>
          </a:prstGeom>
        </p:spPr>
        <p:txBody>
          <a:bodyPr lIns="0" tIns="0" rIns="0" bIns="0" rtlCol="0" anchor="t">
            <a:spAutoFit/>
          </a:bodyPr>
          <a:lstStyle/>
          <a:p>
            <a:pPr algn="ctr">
              <a:lnSpc>
                <a:spcPts val="3840"/>
              </a:lnSpc>
              <a:spcBef>
                <a:spcPct val="0"/>
              </a:spcBef>
            </a:pPr>
            <a:r>
              <a:rPr lang="en-US" sz="3200">
                <a:solidFill>
                  <a:srgbClr val="000000"/>
                </a:solidFill>
                <a:latin typeface="Playpen Sans"/>
                <a:ea typeface="Playpen Sans"/>
                <a:cs typeface="Playpen Sans"/>
                <a:sym typeface="Playpen Sans"/>
              </a:rPr>
              <a:t>Provide opportunities for chatting, playing and interacting together.</a:t>
            </a:r>
          </a:p>
        </p:txBody>
      </p:sp>
      <p:sp>
        <p:nvSpPr>
          <p:cNvPr id="19" name="TextBox 19"/>
          <p:cNvSpPr txBox="1"/>
          <p:nvPr/>
        </p:nvSpPr>
        <p:spPr>
          <a:xfrm>
            <a:off x="13314218" y="3348704"/>
            <a:ext cx="3740670" cy="1457325"/>
          </a:xfrm>
          <a:prstGeom prst="rect">
            <a:avLst/>
          </a:prstGeom>
        </p:spPr>
        <p:txBody>
          <a:bodyPr lIns="0" tIns="0" rIns="0" bIns="0" rtlCol="0" anchor="t">
            <a:spAutoFit/>
          </a:bodyPr>
          <a:lstStyle/>
          <a:p>
            <a:pPr algn="ctr">
              <a:lnSpc>
                <a:spcPts val="3840"/>
              </a:lnSpc>
              <a:spcBef>
                <a:spcPct val="0"/>
              </a:spcBef>
            </a:pPr>
            <a:r>
              <a:rPr lang="en-US" sz="3200">
                <a:solidFill>
                  <a:srgbClr val="000000"/>
                </a:solidFill>
                <a:latin typeface="Playpen Sans"/>
                <a:ea typeface="Playpen Sans"/>
                <a:cs typeface="Playpen Sans"/>
                <a:sym typeface="Playpen Sans"/>
              </a:rPr>
              <a:t>Spend time together talking about school.</a:t>
            </a:r>
          </a:p>
        </p:txBody>
      </p:sp>
      <p:sp>
        <p:nvSpPr>
          <p:cNvPr id="20" name="TextBox 20"/>
          <p:cNvSpPr txBox="1"/>
          <p:nvPr/>
        </p:nvSpPr>
        <p:spPr>
          <a:xfrm>
            <a:off x="11031273" y="6288218"/>
            <a:ext cx="3444507" cy="3567090"/>
          </a:xfrm>
          <a:prstGeom prst="rect">
            <a:avLst/>
          </a:prstGeom>
        </p:spPr>
        <p:txBody>
          <a:bodyPr lIns="0" tIns="0" rIns="0" bIns="0" rtlCol="0" anchor="t">
            <a:spAutoFit/>
          </a:bodyPr>
          <a:lstStyle/>
          <a:p>
            <a:pPr algn="ctr">
              <a:lnSpc>
                <a:spcPts val="3515"/>
              </a:lnSpc>
              <a:spcBef>
                <a:spcPct val="0"/>
              </a:spcBef>
            </a:pPr>
            <a:r>
              <a:rPr lang="en-US" sz="2929">
                <a:solidFill>
                  <a:srgbClr val="000000"/>
                </a:solidFill>
                <a:latin typeface="Playpen Sans"/>
                <a:ea typeface="Playpen Sans"/>
                <a:cs typeface="Playpen Sans"/>
                <a:sym typeface="Playpen Sans"/>
              </a:rPr>
              <a:t>Encourage independence – getting dressed, putting on coat and shoes, washing/ drying hands and using the toilet.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grpSp>
        <p:nvGrpSpPr>
          <p:cNvPr id="2" name="Group 2"/>
          <p:cNvGrpSpPr/>
          <p:nvPr/>
        </p:nvGrpSpPr>
        <p:grpSpPr>
          <a:xfrm>
            <a:off x="461261" y="430862"/>
            <a:ext cx="17345212" cy="9425275"/>
            <a:chOff x="0" y="0"/>
            <a:chExt cx="13301147" cy="7227756"/>
          </a:xfrm>
        </p:grpSpPr>
        <p:sp>
          <p:nvSpPr>
            <p:cNvPr id="3" name="Freeform 3"/>
            <p:cNvSpPr/>
            <p:nvPr/>
          </p:nvSpPr>
          <p:spPr>
            <a:xfrm>
              <a:off x="31750" y="31750"/>
              <a:ext cx="13236405" cy="7164257"/>
            </a:xfrm>
            <a:custGeom>
              <a:avLst/>
              <a:gdLst/>
              <a:ahLst/>
              <a:cxnLst/>
              <a:rect l="l" t="t" r="r" b="b"/>
              <a:pathLst>
                <a:path w="13236405" h="7164257">
                  <a:moveTo>
                    <a:pt x="13144937" y="7164257"/>
                  </a:moveTo>
                  <a:lnTo>
                    <a:pt x="92710" y="7164257"/>
                  </a:lnTo>
                  <a:cubicBezTo>
                    <a:pt x="41910" y="7164257"/>
                    <a:pt x="0" y="7122346"/>
                    <a:pt x="0" y="7071546"/>
                  </a:cubicBezTo>
                  <a:lnTo>
                    <a:pt x="0" y="92710"/>
                  </a:lnTo>
                  <a:cubicBezTo>
                    <a:pt x="0" y="41910"/>
                    <a:pt x="41910" y="0"/>
                    <a:pt x="92710" y="0"/>
                  </a:cubicBezTo>
                  <a:lnTo>
                    <a:pt x="13143667" y="0"/>
                  </a:lnTo>
                  <a:cubicBezTo>
                    <a:pt x="13194467" y="0"/>
                    <a:pt x="13236377" y="41910"/>
                    <a:pt x="13236377" y="92710"/>
                  </a:cubicBezTo>
                  <a:lnTo>
                    <a:pt x="13236377" y="7070276"/>
                  </a:lnTo>
                  <a:cubicBezTo>
                    <a:pt x="13237646" y="7122346"/>
                    <a:pt x="13195737" y="7164257"/>
                    <a:pt x="13144937" y="7164257"/>
                  </a:cubicBezTo>
                  <a:close/>
                </a:path>
              </a:pathLst>
            </a:custGeom>
            <a:solidFill>
              <a:srgbClr val="FBF6F3"/>
            </a:solidFill>
          </p:spPr>
        </p:sp>
        <p:sp>
          <p:nvSpPr>
            <p:cNvPr id="4" name="Freeform 4"/>
            <p:cNvSpPr/>
            <p:nvPr/>
          </p:nvSpPr>
          <p:spPr>
            <a:xfrm>
              <a:off x="0" y="0"/>
              <a:ext cx="13301148" cy="7227757"/>
            </a:xfrm>
            <a:custGeom>
              <a:avLst/>
              <a:gdLst/>
              <a:ahLst/>
              <a:cxnLst/>
              <a:rect l="l" t="t" r="r" b="b"/>
              <a:pathLst>
                <a:path w="13301148" h="7227757">
                  <a:moveTo>
                    <a:pt x="13176687" y="59690"/>
                  </a:moveTo>
                  <a:cubicBezTo>
                    <a:pt x="13212246" y="59690"/>
                    <a:pt x="13241457" y="88900"/>
                    <a:pt x="13241457" y="124460"/>
                  </a:cubicBezTo>
                  <a:lnTo>
                    <a:pt x="13241457" y="7103297"/>
                  </a:lnTo>
                  <a:cubicBezTo>
                    <a:pt x="13241457" y="7138857"/>
                    <a:pt x="13212246" y="7168066"/>
                    <a:pt x="13176687" y="7168066"/>
                  </a:cubicBezTo>
                  <a:lnTo>
                    <a:pt x="124460" y="7168066"/>
                  </a:lnTo>
                  <a:cubicBezTo>
                    <a:pt x="88900" y="7168066"/>
                    <a:pt x="59690" y="7138857"/>
                    <a:pt x="59690" y="7103297"/>
                  </a:cubicBezTo>
                  <a:lnTo>
                    <a:pt x="59690" y="124460"/>
                  </a:lnTo>
                  <a:cubicBezTo>
                    <a:pt x="59690" y="88900"/>
                    <a:pt x="88900" y="59690"/>
                    <a:pt x="124460" y="59690"/>
                  </a:cubicBezTo>
                  <a:lnTo>
                    <a:pt x="13176687" y="59690"/>
                  </a:lnTo>
                  <a:moveTo>
                    <a:pt x="13176687" y="0"/>
                  </a:moveTo>
                  <a:lnTo>
                    <a:pt x="124460" y="0"/>
                  </a:lnTo>
                  <a:cubicBezTo>
                    <a:pt x="55880" y="0"/>
                    <a:pt x="0" y="55880"/>
                    <a:pt x="0" y="124460"/>
                  </a:cubicBezTo>
                  <a:lnTo>
                    <a:pt x="0" y="7103297"/>
                  </a:lnTo>
                  <a:cubicBezTo>
                    <a:pt x="0" y="7171876"/>
                    <a:pt x="55880" y="7227757"/>
                    <a:pt x="124460" y="7227757"/>
                  </a:cubicBezTo>
                  <a:lnTo>
                    <a:pt x="13176687" y="7227757"/>
                  </a:lnTo>
                  <a:cubicBezTo>
                    <a:pt x="13245267" y="7227757"/>
                    <a:pt x="13301148" y="7171876"/>
                    <a:pt x="13301148" y="7103297"/>
                  </a:cubicBezTo>
                  <a:lnTo>
                    <a:pt x="13301148" y="124460"/>
                  </a:lnTo>
                  <a:cubicBezTo>
                    <a:pt x="13301148" y="55880"/>
                    <a:pt x="13245267" y="0"/>
                    <a:pt x="13176687" y="0"/>
                  </a:cubicBezTo>
                  <a:close/>
                </a:path>
              </a:pathLst>
            </a:custGeom>
            <a:solidFill>
              <a:srgbClr val="000000"/>
            </a:solidFill>
          </p:spPr>
        </p:sp>
      </p:grpSp>
      <p:sp>
        <p:nvSpPr>
          <p:cNvPr id="5" name="Freeform 5"/>
          <p:cNvSpPr/>
          <p:nvPr/>
        </p:nvSpPr>
        <p:spPr>
          <a:xfrm>
            <a:off x="694160" y="3197394"/>
            <a:ext cx="7023327" cy="6531694"/>
          </a:xfrm>
          <a:custGeom>
            <a:avLst/>
            <a:gdLst/>
            <a:ahLst/>
            <a:cxnLst/>
            <a:rect l="l" t="t" r="r" b="b"/>
            <a:pathLst>
              <a:path w="7023327" h="6531694">
                <a:moveTo>
                  <a:pt x="0" y="0"/>
                </a:moveTo>
                <a:lnTo>
                  <a:pt x="7023327" y="0"/>
                </a:lnTo>
                <a:lnTo>
                  <a:pt x="7023327" y="6531694"/>
                </a:lnTo>
                <a:lnTo>
                  <a:pt x="0" y="6531694"/>
                </a:lnTo>
                <a:lnTo>
                  <a:pt x="0" y="0"/>
                </a:lnTo>
                <a:close/>
              </a:path>
            </a:pathLst>
          </a:custGeom>
          <a:blipFill>
            <a:blip r:embed="rId2"/>
            <a:stretch>
              <a:fillRect/>
            </a:stretch>
          </a:blipFill>
        </p:spPr>
      </p:sp>
      <p:sp>
        <p:nvSpPr>
          <p:cNvPr id="6" name="Freeform 6"/>
          <p:cNvSpPr/>
          <p:nvPr/>
        </p:nvSpPr>
        <p:spPr>
          <a:xfrm>
            <a:off x="7822522" y="3473619"/>
            <a:ext cx="9735942" cy="5671186"/>
          </a:xfrm>
          <a:custGeom>
            <a:avLst/>
            <a:gdLst/>
            <a:ahLst/>
            <a:cxnLst/>
            <a:rect l="l" t="t" r="r" b="b"/>
            <a:pathLst>
              <a:path w="9735942" h="5671186">
                <a:moveTo>
                  <a:pt x="0" y="0"/>
                </a:moveTo>
                <a:lnTo>
                  <a:pt x="9735942" y="0"/>
                </a:lnTo>
                <a:lnTo>
                  <a:pt x="9735942" y="5671186"/>
                </a:lnTo>
                <a:lnTo>
                  <a:pt x="0" y="5671186"/>
                </a:lnTo>
                <a:lnTo>
                  <a:pt x="0" y="0"/>
                </a:lnTo>
                <a:close/>
              </a:path>
            </a:pathLst>
          </a:custGeom>
          <a:blipFill>
            <a:blip r:embed="rId3"/>
            <a:stretch>
              <a:fillRect/>
            </a:stretch>
          </a:blipFill>
        </p:spPr>
      </p:sp>
      <p:sp>
        <p:nvSpPr>
          <p:cNvPr id="7" name="TextBox 7"/>
          <p:cNvSpPr txBox="1"/>
          <p:nvPr/>
        </p:nvSpPr>
        <p:spPr>
          <a:xfrm>
            <a:off x="3754848" y="1028700"/>
            <a:ext cx="11180351" cy="936154"/>
          </a:xfrm>
          <a:prstGeom prst="rect">
            <a:avLst/>
          </a:prstGeom>
        </p:spPr>
        <p:txBody>
          <a:bodyPr wrap="square" lIns="0" tIns="0" rIns="0" bIns="0" rtlCol="0" anchor="t">
            <a:spAutoFit/>
          </a:bodyPr>
          <a:lstStyle/>
          <a:p>
            <a:pPr algn="ctr">
              <a:lnSpc>
                <a:spcPts val="7320"/>
              </a:lnSpc>
              <a:spcBef>
                <a:spcPct val="0"/>
              </a:spcBef>
            </a:pPr>
            <a:r>
              <a:rPr lang="en-US" sz="6100" b="1" dirty="0">
                <a:solidFill>
                  <a:srgbClr val="000000"/>
                </a:solidFill>
                <a:latin typeface="Playpen Sans Bold"/>
                <a:ea typeface="Playpen Sans Bold"/>
                <a:cs typeface="Playpen Sans Bold"/>
                <a:sym typeface="Playpen Sans Bold"/>
              </a:rPr>
              <a:t>Getting ready for school!</a:t>
            </a:r>
          </a:p>
        </p:txBody>
      </p:sp>
      <p:sp>
        <p:nvSpPr>
          <p:cNvPr id="8" name="TextBox 8"/>
          <p:cNvSpPr txBox="1"/>
          <p:nvPr/>
        </p:nvSpPr>
        <p:spPr>
          <a:xfrm>
            <a:off x="886840" y="2225844"/>
            <a:ext cx="16494054" cy="971550"/>
          </a:xfrm>
          <a:prstGeom prst="rect">
            <a:avLst/>
          </a:prstGeom>
        </p:spPr>
        <p:txBody>
          <a:bodyPr lIns="0" tIns="0" rIns="0" bIns="0" rtlCol="0" anchor="t">
            <a:spAutoFit/>
          </a:bodyPr>
          <a:lstStyle/>
          <a:p>
            <a:pPr algn="l">
              <a:lnSpc>
                <a:spcPts val="3840"/>
              </a:lnSpc>
              <a:spcBef>
                <a:spcPct val="0"/>
              </a:spcBef>
            </a:pPr>
            <a:r>
              <a:rPr lang="en-US" sz="3200">
                <a:solidFill>
                  <a:srgbClr val="000000"/>
                </a:solidFill>
                <a:latin typeface="Playpen Sans"/>
                <a:ea typeface="Playpen Sans"/>
                <a:cs typeface="Playpen Sans"/>
                <a:sym typeface="Playpen Sans"/>
              </a:rPr>
              <a:t>It would be extremely helpful if your child can do the following tasks before they start school.</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C7E7C"/>
        </a:solidFill>
        <a:effectLst/>
      </p:bgPr>
    </p:bg>
    <p:spTree>
      <p:nvGrpSpPr>
        <p:cNvPr id="1" name=""/>
        <p:cNvGrpSpPr/>
        <p:nvPr/>
      </p:nvGrpSpPr>
      <p:grpSpPr>
        <a:xfrm>
          <a:off x="0" y="0"/>
          <a:ext cx="0" cy="0"/>
          <a:chOff x="0" y="0"/>
          <a:chExt cx="0" cy="0"/>
        </a:xfrm>
      </p:grpSpPr>
      <p:grpSp>
        <p:nvGrpSpPr>
          <p:cNvPr id="2" name="Group 2"/>
          <p:cNvGrpSpPr/>
          <p:nvPr/>
        </p:nvGrpSpPr>
        <p:grpSpPr>
          <a:xfrm>
            <a:off x="559054" y="590364"/>
            <a:ext cx="17232511" cy="9200201"/>
            <a:chOff x="0" y="0"/>
            <a:chExt cx="13214722" cy="7055159"/>
          </a:xfrm>
        </p:grpSpPr>
        <p:sp>
          <p:nvSpPr>
            <p:cNvPr id="3" name="Freeform 3"/>
            <p:cNvSpPr/>
            <p:nvPr/>
          </p:nvSpPr>
          <p:spPr>
            <a:xfrm>
              <a:off x="31750" y="31750"/>
              <a:ext cx="13149980" cy="6991659"/>
            </a:xfrm>
            <a:custGeom>
              <a:avLst/>
              <a:gdLst/>
              <a:ahLst/>
              <a:cxnLst/>
              <a:rect l="l" t="t" r="r" b="b"/>
              <a:pathLst>
                <a:path w="13149980" h="6991659">
                  <a:moveTo>
                    <a:pt x="13058511" y="6991659"/>
                  </a:moveTo>
                  <a:lnTo>
                    <a:pt x="92710" y="6991659"/>
                  </a:lnTo>
                  <a:cubicBezTo>
                    <a:pt x="41910" y="6991659"/>
                    <a:pt x="0" y="6949749"/>
                    <a:pt x="0" y="6898949"/>
                  </a:cubicBezTo>
                  <a:lnTo>
                    <a:pt x="0" y="92710"/>
                  </a:lnTo>
                  <a:cubicBezTo>
                    <a:pt x="0" y="41910"/>
                    <a:pt x="41910" y="0"/>
                    <a:pt x="92710" y="0"/>
                  </a:cubicBezTo>
                  <a:lnTo>
                    <a:pt x="13057242" y="0"/>
                  </a:lnTo>
                  <a:cubicBezTo>
                    <a:pt x="13108042" y="0"/>
                    <a:pt x="13149952" y="41910"/>
                    <a:pt x="13149952" y="92710"/>
                  </a:cubicBezTo>
                  <a:lnTo>
                    <a:pt x="13149952" y="6897679"/>
                  </a:lnTo>
                  <a:cubicBezTo>
                    <a:pt x="13151222" y="6949749"/>
                    <a:pt x="13109311" y="6991659"/>
                    <a:pt x="13058511" y="6991659"/>
                  </a:cubicBezTo>
                  <a:close/>
                </a:path>
              </a:pathLst>
            </a:custGeom>
            <a:solidFill>
              <a:srgbClr val="FBF6F3"/>
            </a:solidFill>
          </p:spPr>
        </p:sp>
        <p:sp>
          <p:nvSpPr>
            <p:cNvPr id="4" name="Freeform 4"/>
            <p:cNvSpPr/>
            <p:nvPr/>
          </p:nvSpPr>
          <p:spPr>
            <a:xfrm>
              <a:off x="0" y="0"/>
              <a:ext cx="13214722" cy="7055159"/>
            </a:xfrm>
            <a:custGeom>
              <a:avLst/>
              <a:gdLst/>
              <a:ahLst/>
              <a:cxnLst/>
              <a:rect l="l" t="t" r="r" b="b"/>
              <a:pathLst>
                <a:path w="13214722" h="7055159">
                  <a:moveTo>
                    <a:pt x="13090261" y="59690"/>
                  </a:moveTo>
                  <a:cubicBezTo>
                    <a:pt x="13125822" y="59690"/>
                    <a:pt x="13155031" y="88900"/>
                    <a:pt x="13155031" y="124460"/>
                  </a:cubicBezTo>
                  <a:lnTo>
                    <a:pt x="13155031" y="6930699"/>
                  </a:lnTo>
                  <a:cubicBezTo>
                    <a:pt x="13155031" y="6966259"/>
                    <a:pt x="13125822" y="6995468"/>
                    <a:pt x="13090261" y="6995468"/>
                  </a:cubicBezTo>
                  <a:lnTo>
                    <a:pt x="124460" y="6995468"/>
                  </a:lnTo>
                  <a:cubicBezTo>
                    <a:pt x="88900" y="6995468"/>
                    <a:pt x="59690" y="6966259"/>
                    <a:pt x="59690" y="6930699"/>
                  </a:cubicBezTo>
                  <a:lnTo>
                    <a:pt x="59690" y="124460"/>
                  </a:lnTo>
                  <a:cubicBezTo>
                    <a:pt x="59690" y="88900"/>
                    <a:pt x="88900" y="59690"/>
                    <a:pt x="124460" y="59690"/>
                  </a:cubicBezTo>
                  <a:lnTo>
                    <a:pt x="13090261" y="59690"/>
                  </a:lnTo>
                  <a:moveTo>
                    <a:pt x="13090261" y="0"/>
                  </a:moveTo>
                  <a:lnTo>
                    <a:pt x="124460" y="0"/>
                  </a:lnTo>
                  <a:cubicBezTo>
                    <a:pt x="55880" y="0"/>
                    <a:pt x="0" y="55880"/>
                    <a:pt x="0" y="124460"/>
                  </a:cubicBezTo>
                  <a:lnTo>
                    <a:pt x="0" y="6930699"/>
                  </a:lnTo>
                  <a:cubicBezTo>
                    <a:pt x="0" y="6999279"/>
                    <a:pt x="55880" y="7055159"/>
                    <a:pt x="124460" y="7055159"/>
                  </a:cubicBezTo>
                  <a:lnTo>
                    <a:pt x="13090261" y="7055159"/>
                  </a:lnTo>
                  <a:cubicBezTo>
                    <a:pt x="13158842" y="7055159"/>
                    <a:pt x="13214722" y="6999279"/>
                    <a:pt x="13214722" y="6930699"/>
                  </a:cubicBezTo>
                  <a:lnTo>
                    <a:pt x="13214722" y="124460"/>
                  </a:lnTo>
                  <a:cubicBezTo>
                    <a:pt x="13214722" y="55880"/>
                    <a:pt x="13158842" y="0"/>
                    <a:pt x="13090261" y="0"/>
                  </a:cubicBezTo>
                  <a:close/>
                </a:path>
              </a:pathLst>
            </a:custGeom>
            <a:solidFill>
              <a:srgbClr val="000000"/>
            </a:solidFill>
          </p:spPr>
        </p:sp>
      </p:grpSp>
      <p:sp>
        <p:nvSpPr>
          <p:cNvPr id="5" name="TextBox 5"/>
          <p:cNvSpPr txBox="1"/>
          <p:nvPr/>
        </p:nvSpPr>
        <p:spPr>
          <a:xfrm>
            <a:off x="799091" y="811360"/>
            <a:ext cx="16992474" cy="7715250"/>
          </a:xfrm>
          <a:prstGeom prst="rect">
            <a:avLst/>
          </a:prstGeom>
        </p:spPr>
        <p:txBody>
          <a:bodyPr lIns="0" tIns="0" rIns="0" bIns="0" rtlCol="0" anchor="t">
            <a:spAutoFit/>
          </a:bodyPr>
          <a:lstStyle/>
          <a:p>
            <a:pPr algn="ctr">
              <a:lnSpc>
                <a:spcPts val="7440"/>
              </a:lnSpc>
              <a:spcBef>
                <a:spcPct val="0"/>
              </a:spcBef>
            </a:pPr>
            <a:r>
              <a:rPr lang="en-US" sz="6200" b="1">
                <a:solidFill>
                  <a:srgbClr val="000000"/>
                </a:solidFill>
                <a:latin typeface="Playpen Sans Bold"/>
                <a:ea typeface="Playpen Sans Bold"/>
                <a:cs typeface="Playpen Sans Bold"/>
                <a:sym typeface="Playpen Sans Bold"/>
              </a:rPr>
              <a:t>PRACTICAL DETAILS</a:t>
            </a:r>
          </a:p>
          <a:p>
            <a:pPr algn="ctr">
              <a:lnSpc>
                <a:spcPts val="7440"/>
              </a:lnSpc>
              <a:spcBef>
                <a:spcPct val="0"/>
              </a:spcBef>
            </a:pPr>
            <a:endParaRPr lang="en-US" sz="6200" b="1">
              <a:solidFill>
                <a:srgbClr val="000000"/>
              </a:solidFill>
              <a:latin typeface="Playpen Sans Bold"/>
              <a:ea typeface="Playpen Sans Bold"/>
              <a:cs typeface="Playpen Sans Bold"/>
              <a:sym typeface="Playpen Sans Bold"/>
            </a:endParaRPr>
          </a:p>
          <a:p>
            <a:pPr marL="691000" lvl="1" indent="-345500" algn="l">
              <a:lnSpc>
                <a:spcPts val="3840"/>
              </a:lnSpc>
              <a:buFont typeface="Arial"/>
              <a:buChar char="•"/>
            </a:pPr>
            <a:r>
              <a:rPr lang="en-US" sz="3200" b="1">
                <a:solidFill>
                  <a:srgbClr val="000000"/>
                </a:solidFill>
                <a:latin typeface="Playpen Sans Bold"/>
                <a:ea typeface="Playpen Sans Bold"/>
                <a:cs typeface="Playpen Sans Bold"/>
                <a:sym typeface="Playpen Sans Bold"/>
              </a:rPr>
              <a:t>Please ensure ALL uniform and book bags are labelled with child’s name.</a:t>
            </a:r>
          </a:p>
          <a:p>
            <a:pPr marL="691000" lvl="1" indent="-345500" algn="l">
              <a:lnSpc>
                <a:spcPts val="3840"/>
              </a:lnSpc>
              <a:buFont typeface="Arial"/>
              <a:buChar char="•"/>
            </a:pPr>
            <a:r>
              <a:rPr lang="en-US" sz="3200" b="1">
                <a:solidFill>
                  <a:srgbClr val="000000"/>
                </a:solidFill>
                <a:latin typeface="Playpen Sans Bold"/>
                <a:ea typeface="Playpen Sans Bold"/>
                <a:cs typeface="Playpen Sans Bold"/>
                <a:sym typeface="Playpen Sans Bold"/>
              </a:rPr>
              <a:t>PE kits will stay at school (taken home every half term) </a:t>
            </a:r>
          </a:p>
          <a:p>
            <a:pPr marL="691000" lvl="1" indent="-345500" algn="l">
              <a:lnSpc>
                <a:spcPts val="3840"/>
              </a:lnSpc>
              <a:buFont typeface="Arial"/>
              <a:buChar char="•"/>
            </a:pPr>
            <a:r>
              <a:rPr lang="en-US" sz="3200" b="1">
                <a:solidFill>
                  <a:srgbClr val="000000"/>
                </a:solidFill>
                <a:latin typeface="Playpen Sans Bold"/>
                <a:ea typeface="Playpen Sans Bold"/>
                <a:cs typeface="Playpen Sans Bold"/>
                <a:sym typeface="Playpen Sans Bold"/>
              </a:rPr>
              <a:t>Weather dependent clothes – coats, hats, wellies etc. </a:t>
            </a:r>
          </a:p>
          <a:p>
            <a:pPr marL="691000" lvl="1" indent="-345500" algn="l">
              <a:lnSpc>
                <a:spcPts val="3840"/>
              </a:lnSpc>
              <a:buFont typeface="Arial"/>
              <a:buChar char="•"/>
            </a:pPr>
            <a:r>
              <a:rPr lang="en-US" sz="3200" b="1">
                <a:solidFill>
                  <a:srgbClr val="000000"/>
                </a:solidFill>
                <a:latin typeface="Playpen Sans Bold"/>
                <a:ea typeface="Playpen Sans Bold"/>
                <a:cs typeface="Playpen Sans Bold"/>
                <a:sym typeface="Playpen Sans Bold"/>
              </a:rPr>
              <a:t>Packed lunches in a named lunch box – HEALTHY LUNCH!</a:t>
            </a:r>
          </a:p>
          <a:p>
            <a:pPr marL="691000" lvl="1" indent="-345500" algn="l">
              <a:lnSpc>
                <a:spcPts val="3840"/>
              </a:lnSpc>
              <a:spcBef>
                <a:spcPct val="0"/>
              </a:spcBef>
              <a:buFont typeface="Arial"/>
              <a:buChar char="•"/>
            </a:pPr>
            <a:r>
              <a:rPr lang="en-US" sz="3200" b="1">
                <a:solidFill>
                  <a:srgbClr val="000000"/>
                </a:solidFill>
                <a:latin typeface="Playpen Sans Bold"/>
                <a:ea typeface="Playpen Sans Bold"/>
                <a:cs typeface="Playpen Sans Bold"/>
                <a:sym typeface="Playpen Sans Bold"/>
              </a:rPr>
              <a:t>Water bottle named. Water only!</a:t>
            </a:r>
          </a:p>
          <a:p>
            <a:pPr marL="691000" lvl="1" indent="-345500" algn="l">
              <a:lnSpc>
                <a:spcPts val="3840"/>
              </a:lnSpc>
              <a:spcBef>
                <a:spcPct val="0"/>
              </a:spcBef>
              <a:buFont typeface="Arial"/>
              <a:buChar char="•"/>
            </a:pPr>
            <a:r>
              <a:rPr lang="en-US" sz="3200" b="1">
                <a:solidFill>
                  <a:srgbClr val="000000"/>
                </a:solidFill>
                <a:latin typeface="Playpen Sans Bold"/>
                <a:ea typeface="Playpen Sans Bold"/>
                <a:cs typeface="Playpen Sans Bold"/>
                <a:sym typeface="Playpen Sans Bold"/>
              </a:rPr>
              <a:t>We provide fruit for snack at break time.</a:t>
            </a:r>
          </a:p>
          <a:p>
            <a:pPr marL="691000" lvl="1" indent="-345500" algn="l">
              <a:lnSpc>
                <a:spcPts val="3840"/>
              </a:lnSpc>
              <a:buFont typeface="Arial"/>
              <a:buChar char="•"/>
            </a:pPr>
            <a:r>
              <a:rPr lang="en-US" sz="3200" b="1">
                <a:solidFill>
                  <a:srgbClr val="000000"/>
                </a:solidFill>
                <a:latin typeface="Playpen Sans Bold"/>
                <a:ea typeface="Playpen Sans Bold"/>
                <a:cs typeface="Playpen Sans Bold"/>
                <a:sym typeface="Playpen Sans Bold"/>
              </a:rPr>
              <a:t>Children may have “accidents”. Please provide a spare pair of pants, trousers/skirt…</a:t>
            </a:r>
          </a:p>
          <a:p>
            <a:pPr marL="691000" lvl="1" indent="-345500" algn="l">
              <a:lnSpc>
                <a:spcPts val="3840"/>
              </a:lnSpc>
              <a:spcBef>
                <a:spcPct val="0"/>
              </a:spcBef>
              <a:buFont typeface="Arial"/>
              <a:buChar char="•"/>
            </a:pPr>
            <a:r>
              <a:rPr lang="en-US" sz="3200" b="1">
                <a:solidFill>
                  <a:srgbClr val="000000"/>
                </a:solidFill>
                <a:latin typeface="Playpen Sans Bold"/>
                <a:ea typeface="Playpen Sans Bold"/>
                <a:cs typeface="Playpen Sans Bold"/>
                <a:sym typeface="Playpen Sans Bold"/>
              </a:rPr>
              <a:t>Please check book bags regularly for letters/homework/notes from teacher.</a:t>
            </a:r>
          </a:p>
          <a:p>
            <a:pPr marL="691000" lvl="1" indent="-345500" algn="l">
              <a:lnSpc>
                <a:spcPts val="3840"/>
              </a:lnSpc>
              <a:spcBef>
                <a:spcPct val="0"/>
              </a:spcBef>
              <a:buFont typeface="Arial"/>
              <a:buChar char="•"/>
            </a:pPr>
            <a:r>
              <a:rPr lang="en-US" sz="3200" b="1">
                <a:solidFill>
                  <a:srgbClr val="000000"/>
                </a:solidFill>
                <a:latin typeface="Playpen Sans Bold"/>
                <a:ea typeface="Playpen Sans Bold"/>
                <a:cs typeface="Playpen Sans Bold"/>
                <a:sym typeface="Playpen Sans Bold"/>
              </a:rPr>
              <a:t>Letters are normally sent via IPAL.</a:t>
            </a:r>
          </a:p>
          <a:p>
            <a:pPr marL="691000" lvl="1" indent="-345500" algn="l">
              <a:lnSpc>
                <a:spcPts val="3840"/>
              </a:lnSpc>
              <a:spcBef>
                <a:spcPct val="0"/>
              </a:spcBef>
              <a:buFont typeface="Arial"/>
              <a:buChar char="•"/>
            </a:pPr>
            <a:r>
              <a:rPr lang="en-US" sz="3200" b="1">
                <a:solidFill>
                  <a:srgbClr val="000000"/>
                </a:solidFill>
                <a:latin typeface="Playpen Sans Bold"/>
                <a:ea typeface="Playpen Sans Bold"/>
                <a:cs typeface="Playpen Sans Bold"/>
                <a:sym typeface="Playpen Sans Bold"/>
              </a:rPr>
              <a:t>Ensure we have the correct medical information and are aware of any allergies ASAP.</a:t>
            </a:r>
          </a:p>
        </p:txBody>
      </p:sp>
      <p:sp>
        <p:nvSpPr>
          <p:cNvPr id="6" name="Freeform 6"/>
          <p:cNvSpPr/>
          <p:nvPr/>
        </p:nvSpPr>
        <p:spPr>
          <a:xfrm>
            <a:off x="11415876" y="8060166"/>
            <a:ext cx="6375689" cy="2226834"/>
          </a:xfrm>
          <a:custGeom>
            <a:avLst/>
            <a:gdLst/>
            <a:ahLst/>
            <a:cxnLst/>
            <a:rect l="l" t="t" r="r" b="b"/>
            <a:pathLst>
              <a:path w="6375689" h="2226834">
                <a:moveTo>
                  <a:pt x="0" y="0"/>
                </a:moveTo>
                <a:lnTo>
                  <a:pt x="6375689" y="0"/>
                </a:lnTo>
                <a:lnTo>
                  <a:pt x="6375689" y="2226834"/>
                </a:lnTo>
                <a:lnTo>
                  <a:pt x="0" y="2226834"/>
                </a:lnTo>
                <a:lnTo>
                  <a:pt x="0" y="0"/>
                </a:lnTo>
                <a:close/>
              </a:path>
            </a:pathLst>
          </a:custGeom>
          <a:blipFill>
            <a:blip r:embed="rId2"/>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grpSp>
        <p:nvGrpSpPr>
          <p:cNvPr id="2" name="Group 2"/>
          <p:cNvGrpSpPr/>
          <p:nvPr/>
        </p:nvGrpSpPr>
        <p:grpSpPr>
          <a:xfrm>
            <a:off x="598183" y="512080"/>
            <a:ext cx="17235139" cy="9262841"/>
            <a:chOff x="0" y="0"/>
            <a:chExt cx="13216738" cy="7103194"/>
          </a:xfrm>
        </p:grpSpPr>
        <p:sp>
          <p:nvSpPr>
            <p:cNvPr id="3" name="Freeform 3"/>
            <p:cNvSpPr/>
            <p:nvPr/>
          </p:nvSpPr>
          <p:spPr>
            <a:xfrm>
              <a:off x="31750" y="31750"/>
              <a:ext cx="13151996" cy="7039694"/>
            </a:xfrm>
            <a:custGeom>
              <a:avLst/>
              <a:gdLst/>
              <a:ahLst/>
              <a:cxnLst/>
              <a:rect l="l" t="t" r="r" b="b"/>
              <a:pathLst>
                <a:path w="13151996" h="7039694">
                  <a:moveTo>
                    <a:pt x="13060528" y="7039694"/>
                  </a:moveTo>
                  <a:lnTo>
                    <a:pt x="92710" y="7039694"/>
                  </a:lnTo>
                  <a:cubicBezTo>
                    <a:pt x="41910" y="7039694"/>
                    <a:pt x="0" y="6997784"/>
                    <a:pt x="0" y="6946984"/>
                  </a:cubicBezTo>
                  <a:lnTo>
                    <a:pt x="0" y="92710"/>
                  </a:lnTo>
                  <a:cubicBezTo>
                    <a:pt x="0" y="41910"/>
                    <a:pt x="41910" y="0"/>
                    <a:pt x="92710" y="0"/>
                  </a:cubicBezTo>
                  <a:lnTo>
                    <a:pt x="13059259" y="0"/>
                  </a:lnTo>
                  <a:cubicBezTo>
                    <a:pt x="13110059" y="0"/>
                    <a:pt x="13151968" y="41910"/>
                    <a:pt x="13151968" y="92710"/>
                  </a:cubicBezTo>
                  <a:lnTo>
                    <a:pt x="13151968" y="6945714"/>
                  </a:lnTo>
                  <a:cubicBezTo>
                    <a:pt x="13153237" y="6997784"/>
                    <a:pt x="13111328" y="7039694"/>
                    <a:pt x="13060528" y="7039694"/>
                  </a:cubicBezTo>
                  <a:close/>
                </a:path>
              </a:pathLst>
            </a:custGeom>
            <a:solidFill>
              <a:srgbClr val="FBF6F3"/>
            </a:solidFill>
          </p:spPr>
        </p:sp>
        <p:sp>
          <p:nvSpPr>
            <p:cNvPr id="4" name="Freeform 4"/>
            <p:cNvSpPr/>
            <p:nvPr/>
          </p:nvSpPr>
          <p:spPr>
            <a:xfrm>
              <a:off x="0" y="0"/>
              <a:ext cx="13216737" cy="7103194"/>
            </a:xfrm>
            <a:custGeom>
              <a:avLst/>
              <a:gdLst/>
              <a:ahLst/>
              <a:cxnLst/>
              <a:rect l="l" t="t" r="r" b="b"/>
              <a:pathLst>
                <a:path w="13216737" h="7103194">
                  <a:moveTo>
                    <a:pt x="13092278" y="59690"/>
                  </a:moveTo>
                  <a:cubicBezTo>
                    <a:pt x="13127837" y="59690"/>
                    <a:pt x="13157048" y="88900"/>
                    <a:pt x="13157048" y="124460"/>
                  </a:cubicBezTo>
                  <a:lnTo>
                    <a:pt x="13157048" y="6978734"/>
                  </a:lnTo>
                  <a:cubicBezTo>
                    <a:pt x="13157048" y="7014294"/>
                    <a:pt x="13127837" y="7043504"/>
                    <a:pt x="13092278" y="7043504"/>
                  </a:cubicBezTo>
                  <a:lnTo>
                    <a:pt x="124460" y="7043504"/>
                  </a:lnTo>
                  <a:cubicBezTo>
                    <a:pt x="88900" y="7043504"/>
                    <a:pt x="59690" y="7014294"/>
                    <a:pt x="59690" y="6978734"/>
                  </a:cubicBezTo>
                  <a:lnTo>
                    <a:pt x="59690" y="124460"/>
                  </a:lnTo>
                  <a:cubicBezTo>
                    <a:pt x="59690" y="88900"/>
                    <a:pt x="88900" y="59690"/>
                    <a:pt x="124460" y="59690"/>
                  </a:cubicBezTo>
                  <a:lnTo>
                    <a:pt x="13092278" y="59690"/>
                  </a:lnTo>
                  <a:moveTo>
                    <a:pt x="13092278" y="0"/>
                  </a:moveTo>
                  <a:lnTo>
                    <a:pt x="124460" y="0"/>
                  </a:lnTo>
                  <a:cubicBezTo>
                    <a:pt x="55880" y="0"/>
                    <a:pt x="0" y="55880"/>
                    <a:pt x="0" y="124460"/>
                  </a:cubicBezTo>
                  <a:lnTo>
                    <a:pt x="0" y="6978734"/>
                  </a:lnTo>
                  <a:cubicBezTo>
                    <a:pt x="0" y="7047314"/>
                    <a:pt x="55880" y="7103194"/>
                    <a:pt x="124460" y="7103194"/>
                  </a:cubicBezTo>
                  <a:lnTo>
                    <a:pt x="13092278" y="7103194"/>
                  </a:lnTo>
                  <a:cubicBezTo>
                    <a:pt x="13160859" y="7103194"/>
                    <a:pt x="13216737" y="7047314"/>
                    <a:pt x="13216737" y="6978734"/>
                  </a:cubicBezTo>
                  <a:lnTo>
                    <a:pt x="13216737" y="124460"/>
                  </a:lnTo>
                  <a:cubicBezTo>
                    <a:pt x="13216737" y="55880"/>
                    <a:pt x="13160859" y="0"/>
                    <a:pt x="13092278" y="0"/>
                  </a:cubicBezTo>
                  <a:close/>
                </a:path>
              </a:pathLst>
            </a:custGeom>
            <a:solidFill>
              <a:srgbClr val="000000"/>
            </a:solidFill>
          </p:spPr>
        </p:sp>
      </p:grpSp>
      <p:sp>
        <p:nvSpPr>
          <p:cNvPr id="5" name="Freeform 5"/>
          <p:cNvSpPr/>
          <p:nvPr/>
        </p:nvSpPr>
        <p:spPr>
          <a:xfrm>
            <a:off x="1227192" y="3530570"/>
            <a:ext cx="2061334" cy="2874416"/>
          </a:xfrm>
          <a:custGeom>
            <a:avLst/>
            <a:gdLst/>
            <a:ahLst/>
            <a:cxnLst/>
            <a:rect l="l" t="t" r="r" b="b"/>
            <a:pathLst>
              <a:path w="2061334" h="2874416">
                <a:moveTo>
                  <a:pt x="0" y="0"/>
                </a:moveTo>
                <a:lnTo>
                  <a:pt x="2061333" y="0"/>
                </a:lnTo>
                <a:lnTo>
                  <a:pt x="2061333" y="2874416"/>
                </a:lnTo>
                <a:lnTo>
                  <a:pt x="0" y="2874416"/>
                </a:lnTo>
                <a:lnTo>
                  <a:pt x="0" y="0"/>
                </a:lnTo>
                <a:close/>
              </a:path>
            </a:pathLst>
          </a:custGeom>
          <a:blipFill>
            <a:blip r:embed="rId2"/>
            <a:stretch>
              <a:fillRect/>
            </a:stretch>
          </a:blipFill>
        </p:spPr>
      </p:sp>
      <p:sp>
        <p:nvSpPr>
          <p:cNvPr id="6" name="Freeform 6"/>
          <p:cNvSpPr/>
          <p:nvPr/>
        </p:nvSpPr>
        <p:spPr>
          <a:xfrm>
            <a:off x="3954861" y="3701747"/>
            <a:ext cx="2294660" cy="2646095"/>
          </a:xfrm>
          <a:custGeom>
            <a:avLst/>
            <a:gdLst/>
            <a:ahLst/>
            <a:cxnLst/>
            <a:rect l="l" t="t" r="r" b="b"/>
            <a:pathLst>
              <a:path w="2294660" h="2646095">
                <a:moveTo>
                  <a:pt x="0" y="0"/>
                </a:moveTo>
                <a:lnTo>
                  <a:pt x="2294660" y="0"/>
                </a:lnTo>
                <a:lnTo>
                  <a:pt x="2294660" y="2646095"/>
                </a:lnTo>
                <a:lnTo>
                  <a:pt x="0" y="2646095"/>
                </a:lnTo>
                <a:lnTo>
                  <a:pt x="0" y="0"/>
                </a:lnTo>
                <a:close/>
              </a:path>
            </a:pathLst>
          </a:custGeom>
          <a:blipFill>
            <a:blip r:embed="rId3"/>
            <a:stretch>
              <a:fillRect/>
            </a:stretch>
          </a:blipFill>
        </p:spPr>
      </p:sp>
      <p:sp>
        <p:nvSpPr>
          <p:cNvPr id="7" name="Freeform 7"/>
          <p:cNvSpPr/>
          <p:nvPr/>
        </p:nvSpPr>
        <p:spPr>
          <a:xfrm>
            <a:off x="6682235" y="3616159"/>
            <a:ext cx="2533518" cy="2817272"/>
          </a:xfrm>
          <a:custGeom>
            <a:avLst/>
            <a:gdLst/>
            <a:ahLst/>
            <a:cxnLst/>
            <a:rect l="l" t="t" r="r" b="b"/>
            <a:pathLst>
              <a:path w="2533518" h="2817272">
                <a:moveTo>
                  <a:pt x="0" y="0"/>
                </a:moveTo>
                <a:lnTo>
                  <a:pt x="2533518" y="0"/>
                </a:lnTo>
                <a:lnTo>
                  <a:pt x="2533518" y="2817272"/>
                </a:lnTo>
                <a:lnTo>
                  <a:pt x="0" y="2817272"/>
                </a:lnTo>
                <a:lnTo>
                  <a:pt x="0" y="0"/>
                </a:lnTo>
                <a:close/>
              </a:path>
            </a:pathLst>
          </a:custGeom>
          <a:blipFill>
            <a:blip r:embed="rId4"/>
            <a:stretch>
              <a:fillRect/>
            </a:stretch>
          </a:blipFill>
        </p:spPr>
      </p:sp>
      <p:sp>
        <p:nvSpPr>
          <p:cNvPr id="8" name="Freeform 8"/>
          <p:cNvSpPr/>
          <p:nvPr/>
        </p:nvSpPr>
        <p:spPr>
          <a:xfrm>
            <a:off x="10310141" y="3701747"/>
            <a:ext cx="1957232" cy="2960623"/>
          </a:xfrm>
          <a:custGeom>
            <a:avLst/>
            <a:gdLst/>
            <a:ahLst/>
            <a:cxnLst/>
            <a:rect l="l" t="t" r="r" b="b"/>
            <a:pathLst>
              <a:path w="1957232" h="2960623">
                <a:moveTo>
                  <a:pt x="0" y="0"/>
                </a:moveTo>
                <a:lnTo>
                  <a:pt x="1957232" y="0"/>
                </a:lnTo>
                <a:lnTo>
                  <a:pt x="1957232" y="2960623"/>
                </a:lnTo>
                <a:lnTo>
                  <a:pt x="0" y="2960623"/>
                </a:lnTo>
                <a:lnTo>
                  <a:pt x="0" y="0"/>
                </a:lnTo>
                <a:close/>
              </a:path>
            </a:pathLst>
          </a:custGeom>
          <a:blipFill>
            <a:blip r:embed="rId5"/>
            <a:stretch>
              <a:fillRect/>
            </a:stretch>
          </a:blipFill>
        </p:spPr>
      </p:sp>
      <p:sp>
        <p:nvSpPr>
          <p:cNvPr id="9" name="Freeform 9"/>
          <p:cNvSpPr/>
          <p:nvPr/>
        </p:nvSpPr>
        <p:spPr>
          <a:xfrm>
            <a:off x="13362748" y="3616159"/>
            <a:ext cx="1951857" cy="2927786"/>
          </a:xfrm>
          <a:custGeom>
            <a:avLst/>
            <a:gdLst/>
            <a:ahLst/>
            <a:cxnLst/>
            <a:rect l="l" t="t" r="r" b="b"/>
            <a:pathLst>
              <a:path w="1951857" h="2927786">
                <a:moveTo>
                  <a:pt x="0" y="0"/>
                </a:moveTo>
                <a:lnTo>
                  <a:pt x="1951857" y="0"/>
                </a:lnTo>
                <a:lnTo>
                  <a:pt x="1951857" y="2927786"/>
                </a:lnTo>
                <a:lnTo>
                  <a:pt x="0" y="2927786"/>
                </a:lnTo>
                <a:lnTo>
                  <a:pt x="0" y="0"/>
                </a:lnTo>
                <a:close/>
              </a:path>
            </a:pathLst>
          </a:custGeom>
          <a:blipFill>
            <a:blip r:embed="rId6"/>
            <a:stretch>
              <a:fillRect/>
            </a:stretch>
          </a:blipFill>
        </p:spPr>
      </p:sp>
      <p:sp>
        <p:nvSpPr>
          <p:cNvPr id="10" name="Freeform 10"/>
          <p:cNvSpPr/>
          <p:nvPr/>
        </p:nvSpPr>
        <p:spPr>
          <a:xfrm>
            <a:off x="5704579" y="6859079"/>
            <a:ext cx="2117228" cy="2597896"/>
          </a:xfrm>
          <a:custGeom>
            <a:avLst/>
            <a:gdLst/>
            <a:ahLst/>
            <a:cxnLst/>
            <a:rect l="l" t="t" r="r" b="b"/>
            <a:pathLst>
              <a:path w="2117228" h="2597896">
                <a:moveTo>
                  <a:pt x="0" y="0"/>
                </a:moveTo>
                <a:lnTo>
                  <a:pt x="2117227" y="0"/>
                </a:lnTo>
                <a:lnTo>
                  <a:pt x="2117227" y="2597896"/>
                </a:lnTo>
                <a:lnTo>
                  <a:pt x="0" y="2597896"/>
                </a:lnTo>
                <a:lnTo>
                  <a:pt x="0" y="0"/>
                </a:lnTo>
                <a:close/>
              </a:path>
            </a:pathLst>
          </a:custGeom>
          <a:blipFill>
            <a:blip r:embed="rId7"/>
            <a:stretch>
              <a:fillRect/>
            </a:stretch>
          </a:blipFill>
        </p:spPr>
      </p:sp>
      <p:sp>
        <p:nvSpPr>
          <p:cNvPr id="11" name="Freeform 11"/>
          <p:cNvSpPr/>
          <p:nvPr/>
        </p:nvSpPr>
        <p:spPr>
          <a:xfrm>
            <a:off x="9144000" y="6859079"/>
            <a:ext cx="2270320" cy="2455114"/>
          </a:xfrm>
          <a:custGeom>
            <a:avLst/>
            <a:gdLst/>
            <a:ahLst/>
            <a:cxnLst/>
            <a:rect l="l" t="t" r="r" b="b"/>
            <a:pathLst>
              <a:path w="2270320" h="2455114">
                <a:moveTo>
                  <a:pt x="0" y="0"/>
                </a:moveTo>
                <a:lnTo>
                  <a:pt x="2270320" y="0"/>
                </a:lnTo>
                <a:lnTo>
                  <a:pt x="2270320" y="2455113"/>
                </a:lnTo>
                <a:lnTo>
                  <a:pt x="0" y="2455113"/>
                </a:lnTo>
                <a:lnTo>
                  <a:pt x="0" y="0"/>
                </a:lnTo>
                <a:close/>
              </a:path>
            </a:pathLst>
          </a:custGeom>
          <a:blipFill>
            <a:blip r:embed="rId8"/>
            <a:stretch>
              <a:fillRect/>
            </a:stretch>
          </a:blipFill>
        </p:spPr>
      </p:sp>
      <p:sp>
        <p:nvSpPr>
          <p:cNvPr id="12" name="Freeform 12"/>
          <p:cNvSpPr/>
          <p:nvPr/>
        </p:nvSpPr>
        <p:spPr>
          <a:xfrm>
            <a:off x="1694976" y="6433431"/>
            <a:ext cx="2685627" cy="3133232"/>
          </a:xfrm>
          <a:custGeom>
            <a:avLst/>
            <a:gdLst/>
            <a:ahLst/>
            <a:cxnLst/>
            <a:rect l="l" t="t" r="r" b="b"/>
            <a:pathLst>
              <a:path w="2685627" h="3133232">
                <a:moveTo>
                  <a:pt x="0" y="0"/>
                </a:moveTo>
                <a:lnTo>
                  <a:pt x="2685628" y="0"/>
                </a:lnTo>
                <a:lnTo>
                  <a:pt x="2685628" y="3133232"/>
                </a:lnTo>
                <a:lnTo>
                  <a:pt x="0" y="3133232"/>
                </a:lnTo>
                <a:lnTo>
                  <a:pt x="0" y="0"/>
                </a:lnTo>
                <a:close/>
              </a:path>
            </a:pathLst>
          </a:custGeom>
          <a:blipFill>
            <a:blip r:embed="rId9"/>
            <a:stretch>
              <a:fillRect/>
            </a:stretch>
          </a:blipFill>
        </p:spPr>
      </p:sp>
      <p:sp>
        <p:nvSpPr>
          <p:cNvPr id="13" name="Freeform 13"/>
          <p:cNvSpPr/>
          <p:nvPr/>
        </p:nvSpPr>
        <p:spPr>
          <a:xfrm>
            <a:off x="13798412" y="6797414"/>
            <a:ext cx="2415190" cy="2769249"/>
          </a:xfrm>
          <a:custGeom>
            <a:avLst/>
            <a:gdLst/>
            <a:ahLst/>
            <a:cxnLst/>
            <a:rect l="l" t="t" r="r" b="b"/>
            <a:pathLst>
              <a:path w="2415190" h="2769249">
                <a:moveTo>
                  <a:pt x="0" y="0"/>
                </a:moveTo>
                <a:lnTo>
                  <a:pt x="2415190" y="0"/>
                </a:lnTo>
                <a:lnTo>
                  <a:pt x="2415190" y="2769249"/>
                </a:lnTo>
                <a:lnTo>
                  <a:pt x="0" y="2769249"/>
                </a:lnTo>
                <a:lnTo>
                  <a:pt x="0" y="0"/>
                </a:lnTo>
                <a:close/>
              </a:path>
            </a:pathLst>
          </a:custGeom>
          <a:blipFill>
            <a:blip r:embed="rId10"/>
            <a:stretch>
              <a:fillRect/>
            </a:stretch>
          </a:blipFill>
        </p:spPr>
      </p:sp>
      <p:sp>
        <p:nvSpPr>
          <p:cNvPr id="18" name="Freeform 18"/>
          <p:cNvSpPr/>
          <p:nvPr/>
        </p:nvSpPr>
        <p:spPr>
          <a:xfrm>
            <a:off x="12465624" y="614349"/>
            <a:ext cx="5204246" cy="3001809"/>
          </a:xfrm>
          <a:custGeom>
            <a:avLst/>
            <a:gdLst/>
            <a:ahLst/>
            <a:cxnLst/>
            <a:rect l="l" t="t" r="r" b="b"/>
            <a:pathLst>
              <a:path w="5204246" h="3001809">
                <a:moveTo>
                  <a:pt x="0" y="0"/>
                </a:moveTo>
                <a:lnTo>
                  <a:pt x="5204247" y="0"/>
                </a:lnTo>
                <a:lnTo>
                  <a:pt x="5204247" y="3001810"/>
                </a:lnTo>
                <a:lnTo>
                  <a:pt x="0" y="3001810"/>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19" name="TextBox 19"/>
          <p:cNvSpPr txBox="1"/>
          <p:nvPr/>
        </p:nvSpPr>
        <p:spPr>
          <a:xfrm>
            <a:off x="4759879" y="1040190"/>
            <a:ext cx="8004209" cy="1828800"/>
          </a:xfrm>
          <a:prstGeom prst="rect">
            <a:avLst/>
          </a:prstGeom>
        </p:spPr>
        <p:txBody>
          <a:bodyPr wrap="square" lIns="0" tIns="0" rIns="0" bIns="0" rtlCol="0" anchor="t">
            <a:spAutoFit/>
          </a:bodyPr>
          <a:lstStyle/>
          <a:p>
            <a:pPr algn="ctr">
              <a:lnSpc>
                <a:spcPts val="7200"/>
              </a:lnSpc>
              <a:spcBef>
                <a:spcPct val="0"/>
              </a:spcBef>
            </a:pPr>
            <a:r>
              <a:rPr lang="en-US" sz="6000" b="1" dirty="0">
                <a:solidFill>
                  <a:srgbClr val="000000"/>
                </a:solidFill>
                <a:latin typeface="Playpen Sans Bold"/>
                <a:ea typeface="Playpen Sans Bold"/>
                <a:cs typeface="Playpen Sans Bold"/>
                <a:sym typeface="Playpen Sans Bold"/>
              </a:rPr>
              <a:t>Uniform – NAMED</a:t>
            </a:r>
          </a:p>
          <a:p>
            <a:pPr algn="ctr">
              <a:lnSpc>
                <a:spcPts val="7200"/>
              </a:lnSpc>
              <a:spcBef>
                <a:spcPct val="0"/>
              </a:spcBef>
            </a:pPr>
            <a:r>
              <a:rPr lang="en-US" sz="6000" b="1" dirty="0">
                <a:solidFill>
                  <a:srgbClr val="000000"/>
                </a:solidFill>
                <a:latin typeface="Playpen Sans Bold"/>
                <a:ea typeface="Playpen Sans Bold"/>
                <a:cs typeface="Playpen Sans Bold"/>
                <a:sym typeface="Playpen Sans Bold"/>
              </a:rPr>
              <a:t> PE Kit – NAMED</a:t>
            </a:r>
          </a:p>
        </p:txBody>
      </p:sp>
      <p:sp>
        <p:nvSpPr>
          <p:cNvPr id="20" name="TextBox 20"/>
          <p:cNvSpPr txBox="1"/>
          <p:nvPr/>
        </p:nvSpPr>
        <p:spPr>
          <a:xfrm>
            <a:off x="12764088" y="1361519"/>
            <a:ext cx="4607318" cy="1507471"/>
          </a:xfrm>
          <a:prstGeom prst="rect">
            <a:avLst/>
          </a:prstGeom>
        </p:spPr>
        <p:txBody>
          <a:bodyPr lIns="0" tIns="0" rIns="0" bIns="0" rtlCol="0" anchor="t">
            <a:spAutoFit/>
          </a:bodyPr>
          <a:lstStyle/>
          <a:p>
            <a:pPr algn="ctr">
              <a:lnSpc>
                <a:spcPts val="3972"/>
              </a:lnSpc>
              <a:spcBef>
                <a:spcPct val="0"/>
              </a:spcBef>
            </a:pPr>
            <a:r>
              <a:rPr lang="en-US" sz="3310">
                <a:solidFill>
                  <a:srgbClr val="000000"/>
                </a:solidFill>
                <a:latin typeface="Playpen Sans"/>
                <a:ea typeface="Playpen Sans"/>
                <a:cs typeface="Playpen Sans"/>
                <a:sym typeface="Playpen Sans"/>
              </a:rPr>
              <a:t>More information in your packs and school website.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6C7E7C"/>
        </a:solidFill>
        <a:effectLst/>
      </p:bgPr>
    </p:bg>
    <p:spTree>
      <p:nvGrpSpPr>
        <p:cNvPr id="1" name=""/>
        <p:cNvGrpSpPr/>
        <p:nvPr/>
      </p:nvGrpSpPr>
      <p:grpSpPr>
        <a:xfrm>
          <a:off x="0" y="0"/>
          <a:ext cx="0" cy="0"/>
          <a:chOff x="0" y="0"/>
          <a:chExt cx="0" cy="0"/>
        </a:xfrm>
      </p:grpSpPr>
      <p:grpSp>
        <p:nvGrpSpPr>
          <p:cNvPr id="2" name="Group 2"/>
          <p:cNvGrpSpPr/>
          <p:nvPr/>
        </p:nvGrpSpPr>
        <p:grpSpPr>
          <a:xfrm>
            <a:off x="559054" y="590364"/>
            <a:ext cx="17232511" cy="9200201"/>
            <a:chOff x="0" y="0"/>
            <a:chExt cx="13214722" cy="7055159"/>
          </a:xfrm>
        </p:grpSpPr>
        <p:sp>
          <p:nvSpPr>
            <p:cNvPr id="3" name="Freeform 3"/>
            <p:cNvSpPr/>
            <p:nvPr/>
          </p:nvSpPr>
          <p:spPr>
            <a:xfrm>
              <a:off x="31750" y="31750"/>
              <a:ext cx="13149980" cy="6991659"/>
            </a:xfrm>
            <a:custGeom>
              <a:avLst/>
              <a:gdLst/>
              <a:ahLst/>
              <a:cxnLst/>
              <a:rect l="l" t="t" r="r" b="b"/>
              <a:pathLst>
                <a:path w="13149980" h="6991659">
                  <a:moveTo>
                    <a:pt x="13058511" y="6991659"/>
                  </a:moveTo>
                  <a:lnTo>
                    <a:pt x="92710" y="6991659"/>
                  </a:lnTo>
                  <a:cubicBezTo>
                    <a:pt x="41910" y="6991659"/>
                    <a:pt x="0" y="6949749"/>
                    <a:pt x="0" y="6898949"/>
                  </a:cubicBezTo>
                  <a:lnTo>
                    <a:pt x="0" y="92710"/>
                  </a:lnTo>
                  <a:cubicBezTo>
                    <a:pt x="0" y="41910"/>
                    <a:pt x="41910" y="0"/>
                    <a:pt x="92710" y="0"/>
                  </a:cubicBezTo>
                  <a:lnTo>
                    <a:pt x="13057242" y="0"/>
                  </a:lnTo>
                  <a:cubicBezTo>
                    <a:pt x="13108042" y="0"/>
                    <a:pt x="13149952" y="41910"/>
                    <a:pt x="13149952" y="92710"/>
                  </a:cubicBezTo>
                  <a:lnTo>
                    <a:pt x="13149952" y="6897679"/>
                  </a:lnTo>
                  <a:cubicBezTo>
                    <a:pt x="13151222" y="6949749"/>
                    <a:pt x="13109311" y="6991659"/>
                    <a:pt x="13058511" y="6991659"/>
                  </a:cubicBezTo>
                  <a:close/>
                </a:path>
              </a:pathLst>
            </a:custGeom>
            <a:solidFill>
              <a:srgbClr val="FBF6F3"/>
            </a:solidFill>
          </p:spPr>
        </p:sp>
        <p:sp>
          <p:nvSpPr>
            <p:cNvPr id="4" name="Freeform 4"/>
            <p:cNvSpPr/>
            <p:nvPr/>
          </p:nvSpPr>
          <p:spPr>
            <a:xfrm>
              <a:off x="0" y="0"/>
              <a:ext cx="13214722" cy="7055159"/>
            </a:xfrm>
            <a:custGeom>
              <a:avLst/>
              <a:gdLst/>
              <a:ahLst/>
              <a:cxnLst/>
              <a:rect l="l" t="t" r="r" b="b"/>
              <a:pathLst>
                <a:path w="13214722" h="7055159">
                  <a:moveTo>
                    <a:pt x="13090261" y="59690"/>
                  </a:moveTo>
                  <a:cubicBezTo>
                    <a:pt x="13125822" y="59690"/>
                    <a:pt x="13155031" y="88900"/>
                    <a:pt x="13155031" y="124460"/>
                  </a:cubicBezTo>
                  <a:lnTo>
                    <a:pt x="13155031" y="6930699"/>
                  </a:lnTo>
                  <a:cubicBezTo>
                    <a:pt x="13155031" y="6966259"/>
                    <a:pt x="13125822" y="6995468"/>
                    <a:pt x="13090261" y="6995468"/>
                  </a:cubicBezTo>
                  <a:lnTo>
                    <a:pt x="124460" y="6995468"/>
                  </a:lnTo>
                  <a:cubicBezTo>
                    <a:pt x="88900" y="6995468"/>
                    <a:pt x="59690" y="6966259"/>
                    <a:pt x="59690" y="6930699"/>
                  </a:cubicBezTo>
                  <a:lnTo>
                    <a:pt x="59690" y="124460"/>
                  </a:lnTo>
                  <a:cubicBezTo>
                    <a:pt x="59690" y="88900"/>
                    <a:pt x="88900" y="59690"/>
                    <a:pt x="124460" y="59690"/>
                  </a:cubicBezTo>
                  <a:lnTo>
                    <a:pt x="13090261" y="59690"/>
                  </a:lnTo>
                  <a:moveTo>
                    <a:pt x="13090261" y="0"/>
                  </a:moveTo>
                  <a:lnTo>
                    <a:pt x="124460" y="0"/>
                  </a:lnTo>
                  <a:cubicBezTo>
                    <a:pt x="55880" y="0"/>
                    <a:pt x="0" y="55880"/>
                    <a:pt x="0" y="124460"/>
                  </a:cubicBezTo>
                  <a:lnTo>
                    <a:pt x="0" y="6930699"/>
                  </a:lnTo>
                  <a:cubicBezTo>
                    <a:pt x="0" y="6999279"/>
                    <a:pt x="55880" y="7055159"/>
                    <a:pt x="124460" y="7055159"/>
                  </a:cubicBezTo>
                  <a:lnTo>
                    <a:pt x="13090261" y="7055159"/>
                  </a:lnTo>
                  <a:cubicBezTo>
                    <a:pt x="13158842" y="7055159"/>
                    <a:pt x="13214722" y="6999279"/>
                    <a:pt x="13214722" y="6930699"/>
                  </a:cubicBezTo>
                  <a:lnTo>
                    <a:pt x="13214722" y="124460"/>
                  </a:lnTo>
                  <a:cubicBezTo>
                    <a:pt x="13214722" y="55880"/>
                    <a:pt x="13158842" y="0"/>
                    <a:pt x="13090261" y="0"/>
                  </a:cubicBezTo>
                  <a:close/>
                </a:path>
              </a:pathLst>
            </a:custGeom>
            <a:solidFill>
              <a:srgbClr val="000000"/>
            </a:solidFill>
          </p:spPr>
        </p:sp>
      </p:grpSp>
      <p:sp>
        <p:nvSpPr>
          <p:cNvPr id="5" name="TextBox 5"/>
          <p:cNvSpPr txBox="1"/>
          <p:nvPr/>
        </p:nvSpPr>
        <p:spPr>
          <a:xfrm>
            <a:off x="1838386" y="3536165"/>
            <a:ext cx="13711712" cy="3308598"/>
          </a:xfrm>
          <a:prstGeom prst="rect">
            <a:avLst/>
          </a:prstGeom>
        </p:spPr>
        <p:txBody>
          <a:bodyPr wrap="square" lIns="0" tIns="0" rIns="0" bIns="0" rtlCol="0" anchor="t">
            <a:spAutoFit/>
          </a:bodyPr>
          <a:lstStyle/>
          <a:p>
            <a:pPr marL="782457" lvl="1" indent="-391228" algn="l">
              <a:lnSpc>
                <a:spcPts val="4348"/>
              </a:lnSpc>
              <a:buFont typeface="Arial"/>
              <a:buChar char="•"/>
            </a:pPr>
            <a:r>
              <a:rPr lang="en-US" sz="3624" b="1" dirty="0">
                <a:solidFill>
                  <a:srgbClr val="000000"/>
                </a:solidFill>
                <a:latin typeface="Playpen Sans Bold"/>
                <a:ea typeface="Playpen Sans Bold"/>
                <a:cs typeface="Playpen Sans Bold"/>
                <a:sym typeface="Playpen Sans Bold"/>
              </a:rPr>
              <a:t>Face to face with staff- beginning /end of every day.</a:t>
            </a:r>
          </a:p>
          <a:p>
            <a:pPr marL="782457" lvl="1" indent="-391228" algn="l">
              <a:lnSpc>
                <a:spcPts val="4348"/>
              </a:lnSpc>
              <a:buFont typeface="Arial"/>
              <a:buChar char="•"/>
            </a:pPr>
            <a:r>
              <a:rPr lang="en-US" sz="3624" b="1" dirty="0">
                <a:solidFill>
                  <a:srgbClr val="000000"/>
                </a:solidFill>
                <a:latin typeface="Playpen Sans Bold"/>
                <a:ea typeface="Playpen Sans Bold"/>
                <a:cs typeface="Playpen Sans Bold"/>
                <a:sym typeface="Playpen Sans Bold"/>
              </a:rPr>
              <a:t>Appointments.</a:t>
            </a:r>
          </a:p>
          <a:p>
            <a:pPr marL="782457" lvl="1" indent="-391228" algn="l">
              <a:lnSpc>
                <a:spcPts val="4348"/>
              </a:lnSpc>
              <a:buFont typeface="Arial"/>
              <a:buChar char="•"/>
            </a:pPr>
            <a:r>
              <a:rPr lang="en-US" sz="3624" b="1" dirty="0">
                <a:solidFill>
                  <a:srgbClr val="000000"/>
                </a:solidFill>
                <a:latin typeface="Playpen Sans Bold"/>
                <a:ea typeface="Playpen Sans Bold"/>
                <a:cs typeface="Playpen Sans Bold"/>
                <a:sym typeface="Playpen Sans Bold"/>
              </a:rPr>
              <a:t>IPAL</a:t>
            </a:r>
          </a:p>
          <a:p>
            <a:pPr marL="782457" lvl="1" indent="-391228" algn="l">
              <a:lnSpc>
                <a:spcPts val="4348"/>
              </a:lnSpc>
              <a:buFont typeface="Arial"/>
              <a:buChar char="•"/>
            </a:pPr>
            <a:r>
              <a:rPr lang="en-US" sz="3624" b="1" dirty="0">
                <a:solidFill>
                  <a:srgbClr val="000000"/>
                </a:solidFill>
                <a:latin typeface="Playpen Sans Bold"/>
                <a:ea typeface="Playpen Sans Bold"/>
                <a:cs typeface="Playpen Sans Bold"/>
                <a:sym typeface="Playpen Sans Bold"/>
              </a:rPr>
              <a:t>Letters</a:t>
            </a:r>
          </a:p>
          <a:p>
            <a:pPr marL="782457" lvl="1" indent="-391228" algn="l">
              <a:lnSpc>
                <a:spcPts val="4348"/>
              </a:lnSpc>
              <a:buFont typeface="Arial"/>
              <a:buChar char="•"/>
            </a:pPr>
            <a:r>
              <a:rPr lang="en-US" sz="3624" b="1" dirty="0">
                <a:solidFill>
                  <a:srgbClr val="000000"/>
                </a:solidFill>
                <a:latin typeface="Playpen Sans Bold"/>
                <a:ea typeface="Playpen Sans Bold"/>
                <a:cs typeface="Playpen Sans Bold"/>
                <a:sym typeface="Playpen Sans Bold"/>
              </a:rPr>
              <a:t>Phone call to the office.</a:t>
            </a:r>
          </a:p>
          <a:p>
            <a:pPr marL="782457" lvl="1" indent="-391228" algn="l">
              <a:lnSpc>
                <a:spcPts val="4348"/>
              </a:lnSpc>
              <a:buFont typeface="Arial"/>
              <a:buChar char="•"/>
            </a:pPr>
            <a:r>
              <a:rPr lang="en-US" sz="3624" b="1" dirty="0">
                <a:solidFill>
                  <a:srgbClr val="000000"/>
                </a:solidFill>
                <a:latin typeface="Playpen Sans Bold"/>
                <a:ea typeface="Playpen Sans Bold"/>
                <a:cs typeface="Playpen Sans Bold"/>
                <a:sym typeface="Playpen Sans Bold"/>
              </a:rPr>
              <a:t>WEBSITE</a:t>
            </a:r>
          </a:p>
        </p:txBody>
      </p:sp>
      <p:sp>
        <p:nvSpPr>
          <p:cNvPr id="6" name="TextBox 6"/>
          <p:cNvSpPr txBox="1"/>
          <p:nvPr/>
        </p:nvSpPr>
        <p:spPr>
          <a:xfrm>
            <a:off x="2664977" y="1297549"/>
            <a:ext cx="12058531" cy="914400"/>
          </a:xfrm>
          <a:prstGeom prst="rect">
            <a:avLst/>
          </a:prstGeom>
        </p:spPr>
        <p:txBody>
          <a:bodyPr lIns="0" tIns="0" rIns="0" bIns="0" rtlCol="0" anchor="t">
            <a:spAutoFit/>
          </a:bodyPr>
          <a:lstStyle/>
          <a:p>
            <a:pPr algn="ctr">
              <a:lnSpc>
                <a:spcPts val="7200"/>
              </a:lnSpc>
              <a:spcBef>
                <a:spcPct val="0"/>
              </a:spcBef>
            </a:pPr>
            <a:r>
              <a:rPr lang="en-US" sz="6000" b="1">
                <a:solidFill>
                  <a:srgbClr val="000000"/>
                </a:solidFill>
                <a:latin typeface="Playpen Sans Bold"/>
                <a:ea typeface="Playpen Sans Bold"/>
                <a:cs typeface="Playpen Sans Bold"/>
                <a:sym typeface="Playpen Sans Bold"/>
              </a:rPr>
              <a:t>Communicating with school</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grpSp>
        <p:nvGrpSpPr>
          <p:cNvPr id="2" name="Group 2"/>
          <p:cNvGrpSpPr/>
          <p:nvPr/>
        </p:nvGrpSpPr>
        <p:grpSpPr>
          <a:xfrm>
            <a:off x="598183" y="614349"/>
            <a:ext cx="17235139" cy="9262841"/>
            <a:chOff x="0" y="0"/>
            <a:chExt cx="13216738" cy="7103194"/>
          </a:xfrm>
        </p:grpSpPr>
        <p:sp>
          <p:nvSpPr>
            <p:cNvPr id="3" name="Freeform 3"/>
            <p:cNvSpPr/>
            <p:nvPr/>
          </p:nvSpPr>
          <p:spPr>
            <a:xfrm>
              <a:off x="31750" y="31750"/>
              <a:ext cx="13151996" cy="7039694"/>
            </a:xfrm>
            <a:custGeom>
              <a:avLst/>
              <a:gdLst/>
              <a:ahLst/>
              <a:cxnLst/>
              <a:rect l="l" t="t" r="r" b="b"/>
              <a:pathLst>
                <a:path w="13151996" h="7039694">
                  <a:moveTo>
                    <a:pt x="13060528" y="7039694"/>
                  </a:moveTo>
                  <a:lnTo>
                    <a:pt x="92710" y="7039694"/>
                  </a:lnTo>
                  <a:cubicBezTo>
                    <a:pt x="41910" y="7039694"/>
                    <a:pt x="0" y="6997784"/>
                    <a:pt x="0" y="6946984"/>
                  </a:cubicBezTo>
                  <a:lnTo>
                    <a:pt x="0" y="92710"/>
                  </a:lnTo>
                  <a:cubicBezTo>
                    <a:pt x="0" y="41910"/>
                    <a:pt x="41910" y="0"/>
                    <a:pt x="92710" y="0"/>
                  </a:cubicBezTo>
                  <a:lnTo>
                    <a:pt x="13059259" y="0"/>
                  </a:lnTo>
                  <a:cubicBezTo>
                    <a:pt x="13110059" y="0"/>
                    <a:pt x="13151968" y="41910"/>
                    <a:pt x="13151968" y="92710"/>
                  </a:cubicBezTo>
                  <a:lnTo>
                    <a:pt x="13151968" y="6945714"/>
                  </a:lnTo>
                  <a:cubicBezTo>
                    <a:pt x="13153237" y="6997784"/>
                    <a:pt x="13111328" y="7039694"/>
                    <a:pt x="13060528" y="7039694"/>
                  </a:cubicBezTo>
                  <a:close/>
                </a:path>
              </a:pathLst>
            </a:custGeom>
            <a:solidFill>
              <a:srgbClr val="FBF6F3"/>
            </a:solidFill>
          </p:spPr>
        </p:sp>
        <p:sp>
          <p:nvSpPr>
            <p:cNvPr id="4" name="Freeform 4"/>
            <p:cNvSpPr/>
            <p:nvPr/>
          </p:nvSpPr>
          <p:spPr>
            <a:xfrm>
              <a:off x="0" y="0"/>
              <a:ext cx="13216737" cy="7103194"/>
            </a:xfrm>
            <a:custGeom>
              <a:avLst/>
              <a:gdLst/>
              <a:ahLst/>
              <a:cxnLst/>
              <a:rect l="l" t="t" r="r" b="b"/>
              <a:pathLst>
                <a:path w="13216737" h="7103194">
                  <a:moveTo>
                    <a:pt x="13092278" y="59690"/>
                  </a:moveTo>
                  <a:cubicBezTo>
                    <a:pt x="13127837" y="59690"/>
                    <a:pt x="13157048" y="88900"/>
                    <a:pt x="13157048" y="124460"/>
                  </a:cubicBezTo>
                  <a:lnTo>
                    <a:pt x="13157048" y="6978734"/>
                  </a:lnTo>
                  <a:cubicBezTo>
                    <a:pt x="13157048" y="7014294"/>
                    <a:pt x="13127837" y="7043504"/>
                    <a:pt x="13092278" y="7043504"/>
                  </a:cubicBezTo>
                  <a:lnTo>
                    <a:pt x="124460" y="7043504"/>
                  </a:lnTo>
                  <a:cubicBezTo>
                    <a:pt x="88900" y="7043504"/>
                    <a:pt x="59690" y="7014294"/>
                    <a:pt x="59690" y="6978734"/>
                  </a:cubicBezTo>
                  <a:lnTo>
                    <a:pt x="59690" y="124460"/>
                  </a:lnTo>
                  <a:cubicBezTo>
                    <a:pt x="59690" y="88900"/>
                    <a:pt x="88900" y="59690"/>
                    <a:pt x="124460" y="59690"/>
                  </a:cubicBezTo>
                  <a:lnTo>
                    <a:pt x="13092278" y="59690"/>
                  </a:lnTo>
                  <a:moveTo>
                    <a:pt x="13092278" y="0"/>
                  </a:moveTo>
                  <a:lnTo>
                    <a:pt x="124460" y="0"/>
                  </a:lnTo>
                  <a:cubicBezTo>
                    <a:pt x="55880" y="0"/>
                    <a:pt x="0" y="55880"/>
                    <a:pt x="0" y="124460"/>
                  </a:cubicBezTo>
                  <a:lnTo>
                    <a:pt x="0" y="6978734"/>
                  </a:lnTo>
                  <a:cubicBezTo>
                    <a:pt x="0" y="7047314"/>
                    <a:pt x="55880" y="7103194"/>
                    <a:pt x="124460" y="7103194"/>
                  </a:cubicBezTo>
                  <a:lnTo>
                    <a:pt x="13092278" y="7103194"/>
                  </a:lnTo>
                  <a:cubicBezTo>
                    <a:pt x="13160859" y="7103194"/>
                    <a:pt x="13216737" y="7047314"/>
                    <a:pt x="13216737" y="6978734"/>
                  </a:cubicBezTo>
                  <a:lnTo>
                    <a:pt x="13216737" y="124460"/>
                  </a:lnTo>
                  <a:cubicBezTo>
                    <a:pt x="13216737" y="55880"/>
                    <a:pt x="13160859" y="0"/>
                    <a:pt x="13092278" y="0"/>
                  </a:cubicBezTo>
                  <a:close/>
                </a:path>
              </a:pathLst>
            </a:custGeom>
            <a:solidFill>
              <a:srgbClr val="000000"/>
            </a:solidFill>
          </p:spPr>
        </p:sp>
      </p:grpSp>
      <p:sp>
        <p:nvSpPr>
          <p:cNvPr id="5" name="TextBox 5"/>
          <p:cNvSpPr txBox="1"/>
          <p:nvPr/>
        </p:nvSpPr>
        <p:spPr>
          <a:xfrm>
            <a:off x="1028700" y="3314700"/>
            <a:ext cx="16230600" cy="3657600"/>
          </a:xfrm>
          <a:prstGeom prst="rect">
            <a:avLst/>
          </a:prstGeom>
        </p:spPr>
        <p:txBody>
          <a:bodyPr lIns="0" tIns="0" rIns="0" bIns="0" rtlCol="0" anchor="t">
            <a:spAutoFit/>
          </a:bodyPr>
          <a:lstStyle/>
          <a:p>
            <a:pPr algn="ctr">
              <a:lnSpc>
                <a:spcPts val="7200"/>
              </a:lnSpc>
              <a:spcBef>
                <a:spcPct val="0"/>
              </a:spcBef>
            </a:pPr>
            <a:r>
              <a:rPr lang="en-US" sz="6000" b="1">
                <a:solidFill>
                  <a:srgbClr val="000000"/>
                </a:solidFill>
                <a:latin typeface="Playpen Sans Bold"/>
                <a:ea typeface="Playpen Sans Bold"/>
                <a:cs typeface="Playpen Sans Bold"/>
                <a:sym typeface="Playpen Sans Bold"/>
              </a:rPr>
              <a:t>At home time children are picked up from Reception class door by an adult known to the teacher. You must inform us of any change of arrangements.</a:t>
            </a:r>
          </a:p>
        </p:txBody>
      </p:sp>
      <p:sp>
        <p:nvSpPr>
          <p:cNvPr id="6" name="Freeform 6"/>
          <p:cNvSpPr/>
          <p:nvPr/>
        </p:nvSpPr>
        <p:spPr>
          <a:xfrm>
            <a:off x="15239341" y="7000216"/>
            <a:ext cx="2019959" cy="2258084"/>
          </a:xfrm>
          <a:custGeom>
            <a:avLst/>
            <a:gdLst/>
            <a:ahLst/>
            <a:cxnLst/>
            <a:rect l="l" t="t" r="r" b="b"/>
            <a:pathLst>
              <a:path w="2019959" h="2258084">
                <a:moveTo>
                  <a:pt x="0" y="0"/>
                </a:moveTo>
                <a:lnTo>
                  <a:pt x="2019959" y="0"/>
                </a:lnTo>
                <a:lnTo>
                  <a:pt x="2019959" y="2258084"/>
                </a:lnTo>
                <a:lnTo>
                  <a:pt x="0" y="225808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TextBox 7"/>
          <p:cNvSpPr txBox="1"/>
          <p:nvPr/>
        </p:nvSpPr>
        <p:spPr>
          <a:xfrm>
            <a:off x="6823415" y="1816187"/>
            <a:ext cx="4987585" cy="914400"/>
          </a:xfrm>
          <a:prstGeom prst="rect">
            <a:avLst/>
          </a:prstGeom>
        </p:spPr>
        <p:txBody>
          <a:bodyPr wrap="square" lIns="0" tIns="0" rIns="0" bIns="0" rtlCol="0" anchor="t">
            <a:spAutoFit/>
          </a:bodyPr>
          <a:lstStyle/>
          <a:p>
            <a:pPr algn="ctr">
              <a:lnSpc>
                <a:spcPts val="7200"/>
              </a:lnSpc>
              <a:spcBef>
                <a:spcPct val="0"/>
              </a:spcBef>
            </a:pPr>
            <a:r>
              <a:rPr lang="en-US" sz="6000" b="1" dirty="0">
                <a:solidFill>
                  <a:srgbClr val="000000"/>
                </a:solidFill>
                <a:latin typeface="Playpen Sans Bold"/>
                <a:ea typeface="Playpen Sans Bold"/>
                <a:cs typeface="Playpen Sans Bold"/>
                <a:sym typeface="Playpen Sans Bold"/>
              </a:rPr>
              <a:t>Home time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C7E7C"/>
        </a:solidFill>
        <a:effectLst/>
      </p:bgPr>
    </p:bg>
    <p:spTree>
      <p:nvGrpSpPr>
        <p:cNvPr id="1" name=""/>
        <p:cNvGrpSpPr/>
        <p:nvPr/>
      </p:nvGrpSpPr>
      <p:grpSpPr>
        <a:xfrm>
          <a:off x="0" y="0"/>
          <a:ext cx="0" cy="0"/>
          <a:chOff x="0" y="0"/>
          <a:chExt cx="0" cy="0"/>
        </a:xfrm>
      </p:grpSpPr>
      <p:grpSp>
        <p:nvGrpSpPr>
          <p:cNvPr id="2" name="Group 2"/>
          <p:cNvGrpSpPr/>
          <p:nvPr/>
        </p:nvGrpSpPr>
        <p:grpSpPr>
          <a:xfrm>
            <a:off x="309349" y="486366"/>
            <a:ext cx="17669301" cy="9595392"/>
            <a:chOff x="0" y="0"/>
            <a:chExt cx="13549674" cy="7358210"/>
          </a:xfrm>
        </p:grpSpPr>
        <p:sp>
          <p:nvSpPr>
            <p:cNvPr id="3" name="Freeform 3"/>
            <p:cNvSpPr/>
            <p:nvPr/>
          </p:nvSpPr>
          <p:spPr>
            <a:xfrm>
              <a:off x="31750" y="31750"/>
              <a:ext cx="13484932" cy="7294711"/>
            </a:xfrm>
            <a:custGeom>
              <a:avLst/>
              <a:gdLst/>
              <a:ahLst/>
              <a:cxnLst/>
              <a:rect l="l" t="t" r="r" b="b"/>
              <a:pathLst>
                <a:path w="13484932" h="7294711">
                  <a:moveTo>
                    <a:pt x="13393463" y="7294711"/>
                  </a:moveTo>
                  <a:lnTo>
                    <a:pt x="92710" y="7294711"/>
                  </a:lnTo>
                  <a:cubicBezTo>
                    <a:pt x="41910" y="7294711"/>
                    <a:pt x="0" y="7252801"/>
                    <a:pt x="0" y="7202001"/>
                  </a:cubicBezTo>
                  <a:lnTo>
                    <a:pt x="0" y="92710"/>
                  </a:lnTo>
                  <a:cubicBezTo>
                    <a:pt x="0" y="41910"/>
                    <a:pt x="41910" y="0"/>
                    <a:pt x="92710" y="0"/>
                  </a:cubicBezTo>
                  <a:lnTo>
                    <a:pt x="13392193" y="0"/>
                  </a:lnTo>
                  <a:cubicBezTo>
                    <a:pt x="13442993" y="0"/>
                    <a:pt x="13484904" y="41910"/>
                    <a:pt x="13484904" y="92710"/>
                  </a:cubicBezTo>
                  <a:lnTo>
                    <a:pt x="13484904" y="7200730"/>
                  </a:lnTo>
                  <a:cubicBezTo>
                    <a:pt x="13486174" y="7252801"/>
                    <a:pt x="13444263" y="7294711"/>
                    <a:pt x="13393463" y="7294711"/>
                  </a:cubicBezTo>
                  <a:close/>
                </a:path>
              </a:pathLst>
            </a:custGeom>
            <a:solidFill>
              <a:srgbClr val="FBF6F3"/>
            </a:solidFill>
          </p:spPr>
        </p:sp>
        <p:sp>
          <p:nvSpPr>
            <p:cNvPr id="4" name="Freeform 4"/>
            <p:cNvSpPr/>
            <p:nvPr/>
          </p:nvSpPr>
          <p:spPr>
            <a:xfrm>
              <a:off x="0" y="0"/>
              <a:ext cx="13549674" cy="7358211"/>
            </a:xfrm>
            <a:custGeom>
              <a:avLst/>
              <a:gdLst/>
              <a:ahLst/>
              <a:cxnLst/>
              <a:rect l="l" t="t" r="r" b="b"/>
              <a:pathLst>
                <a:path w="13549674" h="7358211">
                  <a:moveTo>
                    <a:pt x="13425213" y="59690"/>
                  </a:moveTo>
                  <a:cubicBezTo>
                    <a:pt x="13460774" y="59690"/>
                    <a:pt x="13489984" y="88900"/>
                    <a:pt x="13489984" y="124460"/>
                  </a:cubicBezTo>
                  <a:lnTo>
                    <a:pt x="13489984" y="7233751"/>
                  </a:lnTo>
                  <a:cubicBezTo>
                    <a:pt x="13489984" y="7269311"/>
                    <a:pt x="13460774" y="7298520"/>
                    <a:pt x="13425213" y="7298520"/>
                  </a:cubicBezTo>
                  <a:lnTo>
                    <a:pt x="124460" y="7298520"/>
                  </a:lnTo>
                  <a:cubicBezTo>
                    <a:pt x="88900" y="7298520"/>
                    <a:pt x="59690" y="7269311"/>
                    <a:pt x="59690" y="7233751"/>
                  </a:cubicBezTo>
                  <a:lnTo>
                    <a:pt x="59690" y="124460"/>
                  </a:lnTo>
                  <a:cubicBezTo>
                    <a:pt x="59690" y="88900"/>
                    <a:pt x="88900" y="59690"/>
                    <a:pt x="124460" y="59690"/>
                  </a:cubicBezTo>
                  <a:lnTo>
                    <a:pt x="13425215" y="59690"/>
                  </a:lnTo>
                  <a:moveTo>
                    <a:pt x="13425215" y="0"/>
                  </a:moveTo>
                  <a:lnTo>
                    <a:pt x="124460" y="0"/>
                  </a:lnTo>
                  <a:cubicBezTo>
                    <a:pt x="55880" y="0"/>
                    <a:pt x="0" y="55880"/>
                    <a:pt x="0" y="124460"/>
                  </a:cubicBezTo>
                  <a:lnTo>
                    <a:pt x="0" y="7233751"/>
                  </a:lnTo>
                  <a:cubicBezTo>
                    <a:pt x="0" y="7302330"/>
                    <a:pt x="55880" y="7358211"/>
                    <a:pt x="124460" y="7358211"/>
                  </a:cubicBezTo>
                  <a:lnTo>
                    <a:pt x="13425215" y="7358211"/>
                  </a:lnTo>
                  <a:cubicBezTo>
                    <a:pt x="13493793" y="7358211"/>
                    <a:pt x="13549674" y="7302330"/>
                    <a:pt x="13549674" y="7233751"/>
                  </a:cubicBezTo>
                  <a:lnTo>
                    <a:pt x="13549674" y="124460"/>
                  </a:lnTo>
                  <a:cubicBezTo>
                    <a:pt x="13549674" y="55880"/>
                    <a:pt x="13493793" y="0"/>
                    <a:pt x="13425215" y="0"/>
                  </a:cubicBezTo>
                  <a:close/>
                </a:path>
              </a:pathLst>
            </a:custGeom>
            <a:solidFill>
              <a:srgbClr val="000000"/>
            </a:solidFill>
          </p:spPr>
        </p:sp>
      </p:grpSp>
      <p:sp>
        <p:nvSpPr>
          <p:cNvPr id="5" name="Freeform 5"/>
          <p:cNvSpPr/>
          <p:nvPr/>
        </p:nvSpPr>
        <p:spPr>
          <a:xfrm>
            <a:off x="653614" y="2618332"/>
            <a:ext cx="8199192" cy="5923917"/>
          </a:xfrm>
          <a:custGeom>
            <a:avLst/>
            <a:gdLst/>
            <a:ahLst/>
            <a:cxnLst/>
            <a:rect l="l" t="t" r="r" b="b"/>
            <a:pathLst>
              <a:path w="8199192" h="5923917">
                <a:moveTo>
                  <a:pt x="0" y="0"/>
                </a:moveTo>
                <a:lnTo>
                  <a:pt x="8199192" y="0"/>
                </a:lnTo>
                <a:lnTo>
                  <a:pt x="8199192" y="5923917"/>
                </a:lnTo>
                <a:lnTo>
                  <a:pt x="0" y="5923917"/>
                </a:lnTo>
                <a:lnTo>
                  <a:pt x="0" y="0"/>
                </a:lnTo>
                <a:close/>
              </a:path>
            </a:pathLst>
          </a:custGeom>
          <a:blipFill>
            <a:blip r:embed="rId2"/>
            <a:stretch>
              <a:fillRect/>
            </a:stretch>
          </a:blipFill>
        </p:spPr>
      </p:sp>
      <p:sp>
        <p:nvSpPr>
          <p:cNvPr id="6" name="Freeform 6"/>
          <p:cNvSpPr/>
          <p:nvPr/>
        </p:nvSpPr>
        <p:spPr>
          <a:xfrm>
            <a:off x="9164910" y="2618332"/>
            <a:ext cx="8278598" cy="5908849"/>
          </a:xfrm>
          <a:custGeom>
            <a:avLst/>
            <a:gdLst/>
            <a:ahLst/>
            <a:cxnLst/>
            <a:rect l="l" t="t" r="r" b="b"/>
            <a:pathLst>
              <a:path w="8278598" h="5908849">
                <a:moveTo>
                  <a:pt x="0" y="0"/>
                </a:moveTo>
                <a:lnTo>
                  <a:pt x="8278598" y="0"/>
                </a:lnTo>
                <a:lnTo>
                  <a:pt x="8278598" y="5908849"/>
                </a:lnTo>
                <a:lnTo>
                  <a:pt x="0" y="5908849"/>
                </a:lnTo>
                <a:lnTo>
                  <a:pt x="0" y="0"/>
                </a:lnTo>
                <a:close/>
              </a:path>
            </a:pathLst>
          </a:custGeom>
          <a:blipFill>
            <a:blip r:embed="rId3"/>
            <a:stretch>
              <a:fillRect/>
            </a:stretch>
          </a:blipFill>
        </p:spPr>
      </p:sp>
      <p:sp>
        <p:nvSpPr>
          <p:cNvPr id="7" name="TextBox 7"/>
          <p:cNvSpPr txBox="1"/>
          <p:nvPr/>
        </p:nvSpPr>
        <p:spPr>
          <a:xfrm>
            <a:off x="3966566" y="1028700"/>
            <a:ext cx="11349633" cy="914400"/>
          </a:xfrm>
          <a:prstGeom prst="rect">
            <a:avLst/>
          </a:prstGeom>
        </p:spPr>
        <p:txBody>
          <a:bodyPr wrap="square" lIns="0" tIns="0" rIns="0" bIns="0" rtlCol="0" anchor="t">
            <a:spAutoFit/>
          </a:bodyPr>
          <a:lstStyle/>
          <a:p>
            <a:pPr algn="ctr">
              <a:lnSpc>
                <a:spcPts val="7200"/>
              </a:lnSpc>
              <a:spcBef>
                <a:spcPct val="0"/>
              </a:spcBef>
            </a:pPr>
            <a:r>
              <a:rPr lang="en-US" sz="6000" b="1" dirty="0">
                <a:solidFill>
                  <a:srgbClr val="000000"/>
                </a:solidFill>
                <a:latin typeface="Playpen Sans Bold"/>
                <a:ea typeface="Playpen Sans Bold"/>
                <a:cs typeface="Playpen Sans Bold"/>
                <a:sym typeface="Playpen Sans Bold"/>
              </a:rPr>
              <a:t>A typical day in Reception</a:t>
            </a:r>
          </a:p>
        </p:txBody>
      </p:sp>
      <p:sp>
        <p:nvSpPr>
          <p:cNvPr id="8" name="TextBox 8"/>
          <p:cNvSpPr txBox="1"/>
          <p:nvPr/>
        </p:nvSpPr>
        <p:spPr>
          <a:xfrm>
            <a:off x="422246" y="8848725"/>
            <a:ext cx="17443508" cy="819150"/>
          </a:xfrm>
          <a:prstGeom prst="rect">
            <a:avLst/>
          </a:prstGeom>
        </p:spPr>
        <p:txBody>
          <a:bodyPr lIns="0" tIns="0" rIns="0" bIns="0" rtlCol="0" anchor="t">
            <a:spAutoFit/>
          </a:bodyPr>
          <a:lstStyle/>
          <a:p>
            <a:pPr algn="l">
              <a:lnSpc>
                <a:spcPts val="3240"/>
              </a:lnSpc>
              <a:spcBef>
                <a:spcPct val="0"/>
              </a:spcBef>
            </a:pPr>
            <a:r>
              <a:rPr lang="en-US" sz="2700" b="1" dirty="0">
                <a:solidFill>
                  <a:srgbClr val="000000"/>
                </a:solidFill>
                <a:highlight>
                  <a:srgbClr val="FFFF00"/>
                </a:highlight>
                <a:latin typeface="Playpen Sans Bold"/>
                <a:ea typeface="Playpen Sans Bold"/>
                <a:cs typeface="Playpen Sans Bold"/>
                <a:sym typeface="Playpen Sans Bold"/>
              </a:rPr>
              <a:t>Fruit and milk. </a:t>
            </a:r>
            <a:r>
              <a:rPr lang="en-US" sz="2700" b="1" dirty="0">
                <a:solidFill>
                  <a:srgbClr val="000000"/>
                </a:solidFill>
                <a:latin typeface="Playpen Sans Bold"/>
                <a:ea typeface="Playpen Sans Bold"/>
                <a:cs typeface="Playpen Sans Bold"/>
                <a:sym typeface="Playpen Sans Bold"/>
              </a:rPr>
              <a:t>In Reception we have ‘snack and chat’/‘snack and story’ daily where the children sit together and have fruit.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grpSp>
        <p:nvGrpSpPr>
          <p:cNvPr id="2" name="Group 2"/>
          <p:cNvGrpSpPr/>
          <p:nvPr/>
        </p:nvGrpSpPr>
        <p:grpSpPr>
          <a:xfrm>
            <a:off x="598183" y="614349"/>
            <a:ext cx="17235139" cy="9262841"/>
            <a:chOff x="0" y="0"/>
            <a:chExt cx="13216738" cy="7103194"/>
          </a:xfrm>
        </p:grpSpPr>
        <p:sp>
          <p:nvSpPr>
            <p:cNvPr id="3" name="Freeform 3"/>
            <p:cNvSpPr/>
            <p:nvPr/>
          </p:nvSpPr>
          <p:spPr>
            <a:xfrm>
              <a:off x="31750" y="31750"/>
              <a:ext cx="13151996" cy="7039694"/>
            </a:xfrm>
            <a:custGeom>
              <a:avLst/>
              <a:gdLst/>
              <a:ahLst/>
              <a:cxnLst/>
              <a:rect l="l" t="t" r="r" b="b"/>
              <a:pathLst>
                <a:path w="13151996" h="7039694">
                  <a:moveTo>
                    <a:pt x="13060528" y="7039694"/>
                  </a:moveTo>
                  <a:lnTo>
                    <a:pt x="92710" y="7039694"/>
                  </a:lnTo>
                  <a:cubicBezTo>
                    <a:pt x="41910" y="7039694"/>
                    <a:pt x="0" y="6997784"/>
                    <a:pt x="0" y="6946984"/>
                  </a:cubicBezTo>
                  <a:lnTo>
                    <a:pt x="0" y="92710"/>
                  </a:lnTo>
                  <a:cubicBezTo>
                    <a:pt x="0" y="41910"/>
                    <a:pt x="41910" y="0"/>
                    <a:pt x="92710" y="0"/>
                  </a:cubicBezTo>
                  <a:lnTo>
                    <a:pt x="13059259" y="0"/>
                  </a:lnTo>
                  <a:cubicBezTo>
                    <a:pt x="13110059" y="0"/>
                    <a:pt x="13151968" y="41910"/>
                    <a:pt x="13151968" y="92710"/>
                  </a:cubicBezTo>
                  <a:lnTo>
                    <a:pt x="13151968" y="6945714"/>
                  </a:lnTo>
                  <a:cubicBezTo>
                    <a:pt x="13153237" y="6997784"/>
                    <a:pt x="13111328" y="7039694"/>
                    <a:pt x="13060528" y="7039694"/>
                  </a:cubicBezTo>
                  <a:close/>
                </a:path>
              </a:pathLst>
            </a:custGeom>
            <a:solidFill>
              <a:srgbClr val="FBF6F3"/>
            </a:solidFill>
          </p:spPr>
        </p:sp>
        <p:sp>
          <p:nvSpPr>
            <p:cNvPr id="4" name="Freeform 4"/>
            <p:cNvSpPr/>
            <p:nvPr/>
          </p:nvSpPr>
          <p:spPr>
            <a:xfrm>
              <a:off x="0" y="0"/>
              <a:ext cx="13216737" cy="7103194"/>
            </a:xfrm>
            <a:custGeom>
              <a:avLst/>
              <a:gdLst/>
              <a:ahLst/>
              <a:cxnLst/>
              <a:rect l="l" t="t" r="r" b="b"/>
              <a:pathLst>
                <a:path w="13216737" h="7103194">
                  <a:moveTo>
                    <a:pt x="13092278" y="59690"/>
                  </a:moveTo>
                  <a:cubicBezTo>
                    <a:pt x="13127837" y="59690"/>
                    <a:pt x="13157048" y="88900"/>
                    <a:pt x="13157048" y="124460"/>
                  </a:cubicBezTo>
                  <a:lnTo>
                    <a:pt x="13157048" y="6978734"/>
                  </a:lnTo>
                  <a:cubicBezTo>
                    <a:pt x="13157048" y="7014294"/>
                    <a:pt x="13127837" y="7043504"/>
                    <a:pt x="13092278" y="7043504"/>
                  </a:cubicBezTo>
                  <a:lnTo>
                    <a:pt x="124460" y="7043504"/>
                  </a:lnTo>
                  <a:cubicBezTo>
                    <a:pt x="88900" y="7043504"/>
                    <a:pt x="59690" y="7014294"/>
                    <a:pt x="59690" y="6978734"/>
                  </a:cubicBezTo>
                  <a:lnTo>
                    <a:pt x="59690" y="124460"/>
                  </a:lnTo>
                  <a:cubicBezTo>
                    <a:pt x="59690" y="88900"/>
                    <a:pt x="88900" y="59690"/>
                    <a:pt x="124460" y="59690"/>
                  </a:cubicBezTo>
                  <a:lnTo>
                    <a:pt x="13092278" y="59690"/>
                  </a:lnTo>
                  <a:moveTo>
                    <a:pt x="13092278" y="0"/>
                  </a:moveTo>
                  <a:lnTo>
                    <a:pt x="124460" y="0"/>
                  </a:lnTo>
                  <a:cubicBezTo>
                    <a:pt x="55880" y="0"/>
                    <a:pt x="0" y="55880"/>
                    <a:pt x="0" y="124460"/>
                  </a:cubicBezTo>
                  <a:lnTo>
                    <a:pt x="0" y="6978734"/>
                  </a:lnTo>
                  <a:cubicBezTo>
                    <a:pt x="0" y="7047314"/>
                    <a:pt x="55880" y="7103194"/>
                    <a:pt x="124460" y="7103194"/>
                  </a:cubicBezTo>
                  <a:lnTo>
                    <a:pt x="13092278" y="7103194"/>
                  </a:lnTo>
                  <a:cubicBezTo>
                    <a:pt x="13160859" y="7103194"/>
                    <a:pt x="13216737" y="7047314"/>
                    <a:pt x="13216737" y="6978734"/>
                  </a:cubicBezTo>
                  <a:lnTo>
                    <a:pt x="13216737" y="124460"/>
                  </a:lnTo>
                  <a:cubicBezTo>
                    <a:pt x="13216737" y="55880"/>
                    <a:pt x="13160859" y="0"/>
                    <a:pt x="13092278" y="0"/>
                  </a:cubicBezTo>
                  <a:close/>
                </a:path>
              </a:pathLst>
            </a:custGeom>
            <a:solidFill>
              <a:srgbClr val="000000"/>
            </a:solidFill>
          </p:spPr>
        </p:sp>
      </p:grpSp>
      <p:sp>
        <p:nvSpPr>
          <p:cNvPr id="5" name="Freeform 5"/>
          <p:cNvSpPr/>
          <p:nvPr/>
        </p:nvSpPr>
        <p:spPr>
          <a:xfrm>
            <a:off x="1150551" y="1647842"/>
            <a:ext cx="4148205" cy="2602999"/>
          </a:xfrm>
          <a:custGeom>
            <a:avLst/>
            <a:gdLst/>
            <a:ahLst/>
            <a:cxnLst/>
            <a:rect l="l" t="t" r="r" b="b"/>
            <a:pathLst>
              <a:path w="4148205" h="2602999">
                <a:moveTo>
                  <a:pt x="0" y="0"/>
                </a:moveTo>
                <a:lnTo>
                  <a:pt x="4148205" y="0"/>
                </a:lnTo>
                <a:lnTo>
                  <a:pt x="4148205" y="2602998"/>
                </a:lnTo>
                <a:lnTo>
                  <a:pt x="0" y="26029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6" name="Group 6"/>
          <p:cNvGrpSpPr/>
          <p:nvPr/>
        </p:nvGrpSpPr>
        <p:grpSpPr>
          <a:xfrm>
            <a:off x="11530514" y="1802038"/>
            <a:ext cx="3001909" cy="2889364"/>
            <a:chOff x="30480" y="591820"/>
            <a:chExt cx="12736830" cy="12259310"/>
          </a:xfrm>
        </p:grpSpPr>
        <p:sp>
          <p:nvSpPr>
            <p:cNvPr id="7" name="Freeform 7"/>
            <p:cNvSpPr/>
            <p:nvPr/>
          </p:nvSpPr>
          <p:spPr>
            <a:xfrm>
              <a:off x="64261" y="240734"/>
              <a:ext cx="12517576" cy="11526913"/>
            </a:xfrm>
            <a:custGeom>
              <a:avLst/>
              <a:gdLst/>
              <a:ahLst/>
              <a:cxnLst/>
              <a:rect l="l" t="t" r="r" b="b"/>
              <a:pathLst>
                <a:path w="12517576" h="11526913">
                  <a:moveTo>
                    <a:pt x="11861039" y="4030276"/>
                  </a:moveTo>
                  <a:cubicBezTo>
                    <a:pt x="10754869" y="1880166"/>
                    <a:pt x="8526019" y="304096"/>
                    <a:pt x="6151119" y="56446"/>
                  </a:cubicBezTo>
                  <a:cubicBezTo>
                    <a:pt x="4213099" y="-240734"/>
                    <a:pt x="2938019" y="672396"/>
                    <a:pt x="1896619" y="1929696"/>
                  </a:cubicBezTo>
                  <a:cubicBezTo>
                    <a:pt x="855219" y="3186996"/>
                    <a:pt x="301499" y="4789736"/>
                    <a:pt x="77979" y="6406446"/>
                  </a:cubicBezTo>
                  <a:cubicBezTo>
                    <a:pt x="-40131" y="7259886"/>
                    <a:pt x="-64261" y="8165396"/>
                    <a:pt x="297689" y="8947716"/>
                  </a:cubicBezTo>
                  <a:cubicBezTo>
                    <a:pt x="756159" y="9939586"/>
                    <a:pt x="1758189" y="10570776"/>
                    <a:pt x="2777999" y="10963206"/>
                  </a:cubicBezTo>
                  <a:cubicBezTo>
                    <a:pt x="5521199" y="12018576"/>
                    <a:pt x="8889240" y="11609636"/>
                    <a:pt x="11024109" y="9587796"/>
                  </a:cubicBezTo>
                  <a:cubicBezTo>
                    <a:pt x="11692129" y="8955336"/>
                    <a:pt x="12239499" y="8162856"/>
                    <a:pt x="12435079" y="7263696"/>
                  </a:cubicBezTo>
                  <a:cubicBezTo>
                    <a:pt x="12672569" y="6172766"/>
                    <a:pt x="12371579" y="5023416"/>
                    <a:pt x="11861039" y="4030276"/>
                  </a:cubicBezTo>
                  <a:close/>
                </a:path>
              </a:pathLst>
            </a:custGeom>
            <a:blipFill>
              <a:blip r:embed="rId4"/>
              <a:stretch>
                <a:fillRect t="-21055" b="-21055"/>
              </a:stretch>
            </a:blipFill>
          </p:spPr>
        </p:sp>
      </p:grpSp>
      <p:grpSp>
        <p:nvGrpSpPr>
          <p:cNvPr id="8" name="Group 8"/>
          <p:cNvGrpSpPr/>
          <p:nvPr/>
        </p:nvGrpSpPr>
        <p:grpSpPr>
          <a:xfrm>
            <a:off x="8655588" y="1647842"/>
            <a:ext cx="2602999" cy="2602999"/>
            <a:chOff x="0" y="0"/>
            <a:chExt cx="12700000" cy="12700000"/>
          </a:xfrm>
        </p:grpSpPr>
        <p:sp>
          <p:nvSpPr>
            <p:cNvPr id="9" name="Freeform 9"/>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5"/>
              <a:stretch>
                <a:fillRect t="-12349" b="-12349"/>
              </a:stretch>
            </a:blipFill>
          </p:spPr>
        </p:sp>
      </p:grpSp>
      <p:grpSp>
        <p:nvGrpSpPr>
          <p:cNvPr id="10" name="Group 10"/>
          <p:cNvGrpSpPr/>
          <p:nvPr/>
        </p:nvGrpSpPr>
        <p:grpSpPr>
          <a:xfrm>
            <a:off x="7133200" y="4250840"/>
            <a:ext cx="3054575" cy="3054575"/>
            <a:chOff x="0" y="0"/>
            <a:chExt cx="12700000" cy="12700000"/>
          </a:xfrm>
        </p:grpSpPr>
        <p:sp>
          <p:nvSpPr>
            <p:cNvPr id="11" name="Freeform 11"/>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6"/>
              <a:stretch>
                <a:fillRect t="-20810" b="-20810"/>
              </a:stretch>
            </a:blipFill>
          </p:spPr>
        </p:sp>
      </p:grpSp>
      <p:sp>
        <p:nvSpPr>
          <p:cNvPr id="12" name="TextBox 12"/>
          <p:cNvSpPr txBox="1"/>
          <p:nvPr/>
        </p:nvSpPr>
        <p:spPr>
          <a:xfrm>
            <a:off x="2621357" y="733442"/>
            <a:ext cx="13965609" cy="914400"/>
          </a:xfrm>
          <a:prstGeom prst="rect">
            <a:avLst/>
          </a:prstGeom>
        </p:spPr>
        <p:txBody>
          <a:bodyPr wrap="square" lIns="0" tIns="0" rIns="0" bIns="0" rtlCol="0" anchor="t">
            <a:spAutoFit/>
          </a:bodyPr>
          <a:lstStyle/>
          <a:p>
            <a:pPr algn="ctr">
              <a:lnSpc>
                <a:spcPts val="7200"/>
              </a:lnSpc>
              <a:spcBef>
                <a:spcPct val="0"/>
              </a:spcBef>
            </a:pPr>
            <a:r>
              <a:rPr lang="en-US" sz="6000" b="1" dirty="0">
                <a:solidFill>
                  <a:srgbClr val="000000"/>
                </a:solidFill>
                <a:latin typeface="Playpen Sans Bold"/>
                <a:ea typeface="Playpen Sans Bold"/>
                <a:cs typeface="Playpen Sans Bold"/>
                <a:sym typeface="Playpen Sans Bold"/>
              </a:rPr>
              <a:t>What did you do at school today?</a:t>
            </a:r>
          </a:p>
        </p:txBody>
      </p:sp>
      <p:sp>
        <p:nvSpPr>
          <p:cNvPr id="13" name="TextBox 13"/>
          <p:cNvSpPr txBox="1"/>
          <p:nvPr/>
        </p:nvSpPr>
        <p:spPr>
          <a:xfrm>
            <a:off x="576155" y="2639770"/>
            <a:ext cx="5263219" cy="914400"/>
          </a:xfrm>
          <a:prstGeom prst="rect">
            <a:avLst/>
          </a:prstGeom>
        </p:spPr>
        <p:txBody>
          <a:bodyPr lIns="0" tIns="0" rIns="0" bIns="0" rtlCol="0" anchor="t">
            <a:spAutoFit/>
          </a:bodyPr>
          <a:lstStyle/>
          <a:p>
            <a:pPr algn="ctr">
              <a:lnSpc>
                <a:spcPts val="7200"/>
              </a:lnSpc>
              <a:spcBef>
                <a:spcPct val="0"/>
              </a:spcBef>
            </a:pPr>
            <a:r>
              <a:rPr lang="en-US" sz="6000" b="1">
                <a:solidFill>
                  <a:srgbClr val="000000"/>
                </a:solidFill>
                <a:latin typeface="Playpen Sans Bold"/>
                <a:ea typeface="Playpen Sans Bold"/>
                <a:cs typeface="Playpen Sans Bold"/>
                <a:sym typeface="Playpen Sans Bold"/>
              </a:rPr>
              <a:t>Nothing!</a:t>
            </a:r>
          </a:p>
        </p:txBody>
      </p:sp>
      <p:grpSp>
        <p:nvGrpSpPr>
          <p:cNvPr id="14" name="Group 14"/>
          <p:cNvGrpSpPr/>
          <p:nvPr/>
        </p:nvGrpSpPr>
        <p:grpSpPr>
          <a:xfrm>
            <a:off x="14778748" y="6822615"/>
            <a:ext cx="3054575" cy="3054575"/>
            <a:chOff x="0" y="0"/>
            <a:chExt cx="12700000" cy="12700000"/>
          </a:xfrm>
        </p:grpSpPr>
        <p:sp>
          <p:nvSpPr>
            <p:cNvPr id="15" name="Freeform 15"/>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7"/>
              <a:stretch>
                <a:fillRect t="-25288" b="-25288"/>
              </a:stretch>
            </a:blipFill>
          </p:spPr>
        </p:sp>
      </p:grpSp>
      <p:grpSp>
        <p:nvGrpSpPr>
          <p:cNvPr id="16" name="Group 16"/>
          <p:cNvGrpSpPr/>
          <p:nvPr/>
        </p:nvGrpSpPr>
        <p:grpSpPr>
          <a:xfrm>
            <a:off x="14778748" y="1553891"/>
            <a:ext cx="3054575" cy="3054575"/>
            <a:chOff x="0" y="0"/>
            <a:chExt cx="12700000" cy="12700000"/>
          </a:xfrm>
        </p:grpSpPr>
        <p:sp>
          <p:nvSpPr>
            <p:cNvPr id="17" name="Freeform 17"/>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8"/>
              <a:stretch>
                <a:fillRect t="-11438" b="-11438"/>
              </a:stretch>
            </a:blipFill>
          </p:spPr>
        </p:sp>
      </p:grpSp>
      <p:grpSp>
        <p:nvGrpSpPr>
          <p:cNvPr id="18" name="Group 18"/>
          <p:cNvGrpSpPr/>
          <p:nvPr/>
        </p:nvGrpSpPr>
        <p:grpSpPr>
          <a:xfrm>
            <a:off x="576155" y="4250840"/>
            <a:ext cx="3054575" cy="3054575"/>
            <a:chOff x="0" y="0"/>
            <a:chExt cx="12700000" cy="12700000"/>
          </a:xfrm>
        </p:grpSpPr>
        <p:sp>
          <p:nvSpPr>
            <p:cNvPr id="19" name="Freeform 19"/>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9"/>
              <a:stretch>
                <a:fillRect t="-11100" b="-11100"/>
              </a:stretch>
            </a:blipFill>
          </p:spPr>
        </p:sp>
      </p:grpSp>
      <p:grpSp>
        <p:nvGrpSpPr>
          <p:cNvPr id="20" name="Group 20"/>
          <p:cNvGrpSpPr/>
          <p:nvPr/>
        </p:nvGrpSpPr>
        <p:grpSpPr>
          <a:xfrm>
            <a:off x="3630730" y="4250840"/>
            <a:ext cx="2571775" cy="2571775"/>
            <a:chOff x="0" y="0"/>
            <a:chExt cx="12700000" cy="12700000"/>
          </a:xfrm>
        </p:grpSpPr>
        <p:sp>
          <p:nvSpPr>
            <p:cNvPr id="21" name="Freeform 21"/>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10"/>
              <a:stretch>
                <a:fillRect t="-22458" b="-22458"/>
              </a:stretch>
            </a:blipFill>
          </p:spPr>
        </p:sp>
      </p:grpSp>
      <p:grpSp>
        <p:nvGrpSpPr>
          <p:cNvPr id="22" name="Group 22"/>
          <p:cNvGrpSpPr/>
          <p:nvPr/>
        </p:nvGrpSpPr>
        <p:grpSpPr>
          <a:xfrm>
            <a:off x="5298756" y="1802038"/>
            <a:ext cx="3054575" cy="3054575"/>
            <a:chOff x="0" y="0"/>
            <a:chExt cx="12700000" cy="12700000"/>
          </a:xfrm>
        </p:grpSpPr>
        <p:sp>
          <p:nvSpPr>
            <p:cNvPr id="23" name="Freeform 23"/>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11"/>
              <a:stretch>
                <a:fillRect l="-16441" r="-16441"/>
              </a:stretch>
            </a:blipFill>
          </p:spPr>
        </p:sp>
      </p:grpSp>
      <p:grpSp>
        <p:nvGrpSpPr>
          <p:cNvPr id="24" name="Group 24"/>
          <p:cNvGrpSpPr/>
          <p:nvPr/>
        </p:nvGrpSpPr>
        <p:grpSpPr>
          <a:xfrm>
            <a:off x="10296151" y="4344385"/>
            <a:ext cx="2735317" cy="2735317"/>
            <a:chOff x="0" y="0"/>
            <a:chExt cx="12700000" cy="12700000"/>
          </a:xfrm>
        </p:grpSpPr>
        <p:sp>
          <p:nvSpPr>
            <p:cNvPr id="25" name="Freeform 25"/>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12"/>
              <a:stretch>
                <a:fillRect t="-7174" b="-7174"/>
              </a:stretch>
            </a:blipFill>
          </p:spPr>
        </p:sp>
      </p:grpSp>
      <p:grpSp>
        <p:nvGrpSpPr>
          <p:cNvPr id="26" name="Group 26"/>
          <p:cNvGrpSpPr/>
          <p:nvPr/>
        </p:nvGrpSpPr>
        <p:grpSpPr>
          <a:xfrm>
            <a:off x="5605912" y="6822615"/>
            <a:ext cx="3054575" cy="3054575"/>
            <a:chOff x="0" y="0"/>
            <a:chExt cx="12700000" cy="12700000"/>
          </a:xfrm>
        </p:grpSpPr>
        <p:sp>
          <p:nvSpPr>
            <p:cNvPr id="27" name="Freeform 27"/>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13"/>
              <a:stretch>
                <a:fillRect t="-16717" b="-16717"/>
              </a:stretch>
            </a:blipFill>
          </p:spPr>
        </p:sp>
      </p:grpSp>
      <p:grpSp>
        <p:nvGrpSpPr>
          <p:cNvPr id="28" name="Group 28"/>
          <p:cNvGrpSpPr/>
          <p:nvPr/>
        </p:nvGrpSpPr>
        <p:grpSpPr>
          <a:xfrm>
            <a:off x="1930979" y="6822615"/>
            <a:ext cx="3054575" cy="3054575"/>
            <a:chOff x="0" y="0"/>
            <a:chExt cx="12700000" cy="12700000"/>
          </a:xfrm>
        </p:grpSpPr>
        <p:sp>
          <p:nvSpPr>
            <p:cNvPr id="29" name="Freeform 29"/>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14"/>
              <a:stretch>
                <a:fillRect t="-11253" b="-11253"/>
              </a:stretch>
            </a:blipFill>
          </p:spPr>
        </p:sp>
      </p:grpSp>
      <p:grpSp>
        <p:nvGrpSpPr>
          <p:cNvPr id="30" name="Group 30"/>
          <p:cNvGrpSpPr/>
          <p:nvPr/>
        </p:nvGrpSpPr>
        <p:grpSpPr>
          <a:xfrm>
            <a:off x="13705428" y="4250840"/>
            <a:ext cx="2922406" cy="2922406"/>
            <a:chOff x="0" y="0"/>
            <a:chExt cx="12700000" cy="12700000"/>
          </a:xfrm>
        </p:grpSpPr>
        <p:sp>
          <p:nvSpPr>
            <p:cNvPr id="31" name="Freeform 31"/>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15"/>
              <a:stretch>
                <a:fillRect t="-7523" b="-7523"/>
              </a:stretch>
            </a:blipFill>
          </p:spPr>
        </p:sp>
      </p:grpSp>
      <p:grpSp>
        <p:nvGrpSpPr>
          <p:cNvPr id="32" name="Group 32"/>
          <p:cNvGrpSpPr/>
          <p:nvPr/>
        </p:nvGrpSpPr>
        <p:grpSpPr>
          <a:xfrm>
            <a:off x="10578943" y="7141873"/>
            <a:ext cx="2735317" cy="2735317"/>
            <a:chOff x="0" y="0"/>
            <a:chExt cx="12700000" cy="12700000"/>
          </a:xfrm>
        </p:grpSpPr>
        <p:sp>
          <p:nvSpPr>
            <p:cNvPr id="33" name="Freeform 33"/>
            <p:cNvSpPr/>
            <p:nvPr/>
          </p:nvSpPr>
          <p:spPr>
            <a:xfrm>
              <a:off x="125908" y="857250"/>
              <a:ext cx="12396490" cy="11506076"/>
            </a:xfrm>
            <a:custGeom>
              <a:avLst/>
              <a:gdLst/>
              <a:ahLst/>
              <a:cxnLst/>
              <a:rect l="l" t="t" r="r" b="b"/>
              <a:pathLst>
                <a:path w="12396490" h="11506076">
                  <a:moveTo>
                    <a:pt x="10015042" y="938530"/>
                  </a:moveTo>
                  <a:cubicBezTo>
                    <a:pt x="8825052" y="189230"/>
                    <a:pt x="8506282" y="154940"/>
                    <a:pt x="7108012" y="0"/>
                  </a:cubicBezTo>
                  <a:cubicBezTo>
                    <a:pt x="3902532" y="38100"/>
                    <a:pt x="1304112" y="1889760"/>
                    <a:pt x="298272" y="4933950"/>
                  </a:cubicBezTo>
                  <a:cubicBezTo>
                    <a:pt x="-45898" y="5975350"/>
                    <a:pt x="-137338" y="7139940"/>
                    <a:pt x="266522" y="8159750"/>
                  </a:cubicBezTo>
                  <a:cubicBezTo>
                    <a:pt x="797382" y="9499600"/>
                    <a:pt x="2116912" y="10407650"/>
                    <a:pt x="3511372" y="10773410"/>
                  </a:cubicBezTo>
                  <a:cubicBezTo>
                    <a:pt x="4905832" y="11140440"/>
                    <a:pt x="6441262" y="11644630"/>
                    <a:pt x="7871282" y="11470640"/>
                  </a:cubicBezTo>
                  <a:cubicBezTo>
                    <a:pt x="8986342" y="11334750"/>
                    <a:pt x="10100132" y="10519410"/>
                    <a:pt x="10934522" y="9767570"/>
                  </a:cubicBezTo>
                  <a:cubicBezTo>
                    <a:pt x="11488242" y="9268460"/>
                    <a:pt x="11833682" y="8576310"/>
                    <a:pt x="12064822" y="7867650"/>
                  </a:cubicBezTo>
                  <a:cubicBezTo>
                    <a:pt x="12872542" y="5401310"/>
                    <a:pt x="12210872" y="2322830"/>
                    <a:pt x="10015042" y="938530"/>
                  </a:cubicBezTo>
                  <a:close/>
                </a:path>
              </a:pathLst>
            </a:custGeom>
            <a:blipFill>
              <a:blip r:embed="rId16"/>
              <a:stretch>
                <a:fillRect t="-20454" b="-20454"/>
              </a:stretch>
            </a:blipFill>
          </p:spPr>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1000"/>
                                        <p:tgtEl>
                                          <p:spTgt spid="20"/>
                                        </p:tgtEl>
                                      </p:cBhvr>
                                    </p:animEffect>
                                    <p:anim calcmode="lin" valueType="num">
                                      <p:cBhvr>
                                        <p:cTn id="43" dur="1000" fill="hold"/>
                                        <p:tgtEl>
                                          <p:spTgt spid="20"/>
                                        </p:tgtEl>
                                        <p:attrNameLst>
                                          <p:attrName>ppt_x</p:attrName>
                                        </p:attrNameLst>
                                      </p:cBhvr>
                                      <p:tavLst>
                                        <p:tav tm="0">
                                          <p:val>
                                            <p:strVal val="#ppt_x"/>
                                          </p:val>
                                        </p:tav>
                                        <p:tav tm="100000">
                                          <p:val>
                                            <p:strVal val="#ppt_x"/>
                                          </p:val>
                                        </p:tav>
                                      </p:tavLst>
                                    </p:anim>
                                    <p:anim calcmode="lin" valueType="num">
                                      <p:cBhvr>
                                        <p:cTn id="4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1000"/>
                                        <p:tgtEl>
                                          <p:spTgt spid="24"/>
                                        </p:tgtEl>
                                      </p:cBhvr>
                                    </p:animEffect>
                                    <p:anim calcmode="lin" valueType="num">
                                      <p:cBhvr>
                                        <p:cTn id="57" dur="1000" fill="hold"/>
                                        <p:tgtEl>
                                          <p:spTgt spid="24"/>
                                        </p:tgtEl>
                                        <p:attrNameLst>
                                          <p:attrName>ppt_x</p:attrName>
                                        </p:attrNameLst>
                                      </p:cBhvr>
                                      <p:tavLst>
                                        <p:tav tm="0">
                                          <p:val>
                                            <p:strVal val="#ppt_x"/>
                                          </p:val>
                                        </p:tav>
                                        <p:tav tm="100000">
                                          <p:val>
                                            <p:strVal val="#ppt_x"/>
                                          </p:val>
                                        </p:tav>
                                      </p:tavLst>
                                    </p:anim>
                                    <p:anim calcmode="lin" valueType="num">
                                      <p:cBhvr>
                                        <p:cTn id="58"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1000"/>
                                        <p:tgtEl>
                                          <p:spTgt spid="30"/>
                                        </p:tgtEl>
                                      </p:cBhvr>
                                    </p:animEffect>
                                    <p:anim calcmode="lin" valueType="num">
                                      <p:cBhvr>
                                        <p:cTn id="64" dur="1000" fill="hold"/>
                                        <p:tgtEl>
                                          <p:spTgt spid="30"/>
                                        </p:tgtEl>
                                        <p:attrNameLst>
                                          <p:attrName>ppt_x</p:attrName>
                                        </p:attrNameLst>
                                      </p:cBhvr>
                                      <p:tavLst>
                                        <p:tav tm="0">
                                          <p:val>
                                            <p:strVal val="#ppt_x"/>
                                          </p:val>
                                        </p:tav>
                                        <p:tav tm="100000">
                                          <p:val>
                                            <p:strVal val="#ppt_x"/>
                                          </p:val>
                                        </p:tav>
                                      </p:tavLst>
                                    </p:anim>
                                    <p:anim calcmode="lin" valueType="num">
                                      <p:cBhvr>
                                        <p:cTn id="65"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fade">
                                      <p:cBhvr>
                                        <p:cTn id="70" dur="1000"/>
                                        <p:tgtEl>
                                          <p:spTgt spid="28"/>
                                        </p:tgtEl>
                                      </p:cBhvr>
                                    </p:animEffect>
                                    <p:anim calcmode="lin" valueType="num">
                                      <p:cBhvr>
                                        <p:cTn id="71" dur="1000" fill="hold"/>
                                        <p:tgtEl>
                                          <p:spTgt spid="28"/>
                                        </p:tgtEl>
                                        <p:attrNameLst>
                                          <p:attrName>ppt_x</p:attrName>
                                        </p:attrNameLst>
                                      </p:cBhvr>
                                      <p:tavLst>
                                        <p:tav tm="0">
                                          <p:val>
                                            <p:strVal val="#ppt_x"/>
                                          </p:val>
                                        </p:tav>
                                        <p:tav tm="100000">
                                          <p:val>
                                            <p:strVal val="#ppt_x"/>
                                          </p:val>
                                        </p:tav>
                                      </p:tavLst>
                                    </p:anim>
                                    <p:anim calcmode="lin" valueType="num">
                                      <p:cBhvr>
                                        <p:cTn id="72"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26"/>
                                        </p:tgtEl>
                                        <p:attrNameLst>
                                          <p:attrName>style.visibility</p:attrName>
                                        </p:attrNameLst>
                                      </p:cBhvr>
                                      <p:to>
                                        <p:strVal val="visible"/>
                                      </p:to>
                                    </p:set>
                                    <p:animEffect transition="in" filter="fade">
                                      <p:cBhvr>
                                        <p:cTn id="77" dur="1000"/>
                                        <p:tgtEl>
                                          <p:spTgt spid="26"/>
                                        </p:tgtEl>
                                      </p:cBhvr>
                                    </p:animEffect>
                                    <p:anim calcmode="lin" valueType="num">
                                      <p:cBhvr>
                                        <p:cTn id="78" dur="1000" fill="hold"/>
                                        <p:tgtEl>
                                          <p:spTgt spid="26"/>
                                        </p:tgtEl>
                                        <p:attrNameLst>
                                          <p:attrName>ppt_x</p:attrName>
                                        </p:attrNameLst>
                                      </p:cBhvr>
                                      <p:tavLst>
                                        <p:tav tm="0">
                                          <p:val>
                                            <p:strVal val="#ppt_x"/>
                                          </p:val>
                                        </p:tav>
                                        <p:tav tm="100000">
                                          <p:val>
                                            <p:strVal val="#ppt_x"/>
                                          </p:val>
                                        </p:tav>
                                      </p:tavLst>
                                    </p:anim>
                                    <p:anim calcmode="lin" valueType="num">
                                      <p:cBhvr>
                                        <p:cTn id="7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32"/>
                                        </p:tgtEl>
                                        <p:attrNameLst>
                                          <p:attrName>style.visibility</p:attrName>
                                        </p:attrNameLst>
                                      </p:cBhvr>
                                      <p:to>
                                        <p:strVal val="visible"/>
                                      </p:to>
                                    </p:set>
                                    <p:animEffect transition="in" filter="fade">
                                      <p:cBhvr>
                                        <p:cTn id="84" dur="1000"/>
                                        <p:tgtEl>
                                          <p:spTgt spid="32"/>
                                        </p:tgtEl>
                                      </p:cBhvr>
                                    </p:animEffect>
                                    <p:anim calcmode="lin" valueType="num">
                                      <p:cBhvr>
                                        <p:cTn id="85" dur="1000" fill="hold"/>
                                        <p:tgtEl>
                                          <p:spTgt spid="32"/>
                                        </p:tgtEl>
                                        <p:attrNameLst>
                                          <p:attrName>ppt_x</p:attrName>
                                        </p:attrNameLst>
                                      </p:cBhvr>
                                      <p:tavLst>
                                        <p:tav tm="0">
                                          <p:val>
                                            <p:strVal val="#ppt_x"/>
                                          </p:val>
                                        </p:tav>
                                        <p:tav tm="100000">
                                          <p:val>
                                            <p:strVal val="#ppt_x"/>
                                          </p:val>
                                        </p:tav>
                                      </p:tavLst>
                                    </p:anim>
                                    <p:anim calcmode="lin" valueType="num">
                                      <p:cBhvr>
                                        <p:cTn id="86"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fade">
                                      <p:cBhvr>
                                        <p:cTn id="91" dur="1000"/>
                                        <p:tgtEl>
                                          <p:spTgt spid="14"/>
                                        </p:tgtEl>
                                      </p:cBhvr>
                                    </p:animEffect>
                                    <p:anim calcmode="lin" valueType="num">
                                      <p:cBhvr>
                                        <p:cTn id="92" dur="1000" fill="hold"/>
                                        <p:tgtEl>
                                          <p:spTgt spid="14"/>
                                        </p:tgtEl>
                                        <p:attrNameLst>
                                          <p:attrName>ppt_x</p:attrName>
                                        </p:attrNameLst>
                                      </p:cBhvr>
                                      <p:tavLst>
                                        <p:tav tm="0">
                                          <p:val>
                                            <p:strVal val="#ppt_x"/>
                                          </p:val>
                                        </p:tav>
                                        <p:tav tm="100000">
                                          <p:val>
                                            <p:strVal val="#ppt_x"/>
                                          </p:val>
                                        </p:tav>
                                      </p:tavLst>
                                    </p:anim>
                                    <p:anim calcmode="lin" valueType="num">
                                      <p:cBhvr>
                                        <p:cTn id="9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grpSp>
        <p:nvGrpSpPr>
          <p:cNvPr id="2" name="Group 2"/>
          <p:cNvGrpSpPr/>
          <p:nvPr/>
        </p:nvGrpSpPr>
        <p:grpSpPr>
          <a:xfrm>
            <a:off x="360034" y="366483"/>
            <a:ext cx="17484734" cy="9554034"/>
            <a:chOff x="0" y="0"/>
            <a:chExt cx="13408139" cy="7326495"/>
          </a:xfrm>
        </p:grpSpPr>
        <p:sp>
          <p:nvSpPr>
            <p:cNvPr id="3" name="Freeform 3"/>
            <p:cNvSpPr/>
            <p:nvPr/>
          </p:nvSpPr>
          <p:spPr>
            <a:xfrm>
              <a:off x="31750" y="31750"/>
              <a:ext cx="13343397" cy="7262995"/>
            </a:xfrm>
            <a:custGeom>
              <a:avLst/>
              <a:gdLst/>
              <a:ahLst/>
              <a:cxnLst/>
              <a:rect l="l" t="t" r="r" b="b"/>
              <a:pathLst>
                <a:path w="13343397" h="7262995">
                  <a:moveTo>
                    <a:pt x="13251929" y="7262995"/>
                  </a:moveTo>
                  <a:lnTo>
                    <a:pt x="92710" y="7262995"/>
                  </a:lnTo>
                  <a:cubicBezTo>
                    <a:pt x="41910" y="7262995"/>
                    <a:pt x="0" y="7221085"/>
                    <a:pt x="0" y="7170285"/>
                  </a:cubicBezTo>
                  <a:lnTo>
                    <a:pt x="0" y="92710"/>
                  </a:lnTo>
                  <a:cubicBezTo>
                    <a:pt x="0" y="41910"/>
                    <a:pt x="41910" y="0"/>
                    <a:pt x="92710" y="0"/>
                  </a:cubicBezTo>
                  <a:lnTo>
                    <a:pt x="13250659" y="0"/>
                  </a:lnTo>
                  <a:cubicBezTo>
                    <a:pt x="13301459" y="0"/>
                    <a:pt x="13343368" y="41910"/>
                    <a:pt x="13343368" y="92710"/>
                  </a:cubicBezTo>
                  <a:lnTo>
                    <a:pt x="13343368" y="7169015"/>
                  </a:lnTo>
                  <a:cubicBezTo>
                    <a:pt x="13344640" y="7221085"/>
                    <a:pt x="13302729" y="7262995"/>
                    <a:pt x="13251929" y="7262995"/>
                  </a:cubicBezTo>
                  <a:close/>
                </a:path>
              </a:pathLst>
            </a:custGeom>
            <a:solidFill>
              <a:srgbClr val="FBF6F3"/>
            </a:solidFill>
          </p:spPr>
        </p:sp>
        <p:sp>
          <p:nvSpPr>
            <p:cNvPr id="4" name="Freeform 4"/>
            <p:cNvSpPr/>
            <p:nvPr/>
          </p:nvSpPr>
          <p:spPr>
            <a:xfrm>
              <a:off x="0" y="0"/>
              <a:ext cx="13408140" cy="7326495"/>
            </a:xfrm>
            <a:custGeom>
              <a:avLst/>
              <a:gdLst/>
              <a:ahLst/>
              <a:cxnLst/>
              <a:rect l="l" t="t" r="r" b="b"/>
              <a:pathLst>
                <a:path w="13408140" h="7326495">
                  <a:moveTo>
                    <a:pt x="13283679" y="59690"/>
                  </a:moveTo>
                  <a:cubicBezTo>
                    <a:pt x="13319240" y="59690"/>
                    <a:pt x="13348449" y="88900"/>
                    <a:pt x="13348449" y="124460"/>
                  </a:cubicBezTo>
                  <a:lnTo>
                    <a:pt x="13348449" y="7202036"/>
                  </a:lnTo>
                  <a:cubicBezTo>
                    <a:pt x="13348449" y="7237595"/>
                    <a:pt x="13319240" y="7266805"/>
                    <a:pt x="13283679" y="7266805"/>
                  </a:cubicBezTo>
                  <a:lnTo>
                    <a:pt x="124460" y="7266805"/>
                  </a:lnTo>
                  <a:cubicBezTo>
                    <a:pt x="88900" y="7266805"/>
                    <a:pt x="59690" y="7237595"/>
                    <a:pt x="59690" y="7202036"/>
                  </a:cubicBezTo>
                  <a:lnTo>
                    <a:pt x="59690" y="124460"/>
                  </a:lnTo>
                  <a:cubicBezTo>
                    <a:pt x="59690" y="88900"/>
                    <a:pt x="88900" y="59690"/>
                    <a:pt x="124460" y="59690"/>
                  </a:cubicBezTo>
                  <a:lnTo>
                    <a:pt x="13283679" y="59690"/>
                  </a:lnTo>
                  <a:moveTo>
                    <a:pt x="13283679" y="0"/>
                  </a:moveTo>
                  <a:lnTo>
                    <a:pt x="124460" y="0"/>
                  </a:lnTo>
                  <a:cubicBezTo>
                    <a:pt x="55880" y="0"/>
                    <a:pt x="0" y="55880"/>
                    <a:pt x="0" y="124460"/>
                  </a:cubicBezTo>
                  <a:lnTo>
                    <a:pt x="0" y="7202036"/>
                  </a:lnTo>
                  <a:cubicBezTo>
                    <a:pt x="0" y="7270615"/>
                    <a:pt x="55880" y="7326495"/>
                    <a:pt x="124460" y="7326495"/>
                  </a:cubicBezTo>
                  <a:lnTo>
                    <a:pt x="13283679" y="7326495"/>
                  </a:lnTo>
                  <a:cubicBezTo>
                    <a:pt x="13352259" y="7326495"/>
                    <a:pt x="13408140" y="7270615"/>
                    <a:pt x="13408140" y="7202036"/>
                  </a:cubicBezTo>
                  <a:lnTo>
                    <a:pt x="13408140" y="124460"/>
                  </a:lnTo>
                  <a:cubicBezTo>
                    <a:pt x="13408140" y="55880"/>
                    <a:pt x="13352259" y="0"/>
                    <a:pt x="13283679" y="0"/>
                  </a:cubicBezTo>
                  <a:close/>
                </a:path>
              </a:pathLst>
            </a:custGeom>
            <a:solidFill>
              <a:srgbClr val="000000"/>
            </a:solidFill>
          </p:spPr>
        </p:sp>
      </p:grpSp>
      <p:sp>
        <p:nvSpPr>
          <p:cNvPr id="5" name="TextBox 5"/>
          <p:cNvSpPr txBox="1"/>
          <p:nvPr/>
        </p:nvSpPr>
        <p:spPr>
          <a:xfrm>
            <a:off x="5324474" y="1028700"/>
            <a:ext cx="8772525" cy="914400"/>
          </a:xfrm>
          <a:prstGeom prst="rect">
            <a:avLst/>
          </a:prstGeom>
        </p:spPr>
        <p:txBody>
          <a:bodyPr wrap="square" lIns="0" tIns="0" rIns="0" bIns="0" rtlCol="0" anchor="t">
            <a:spAutoFit/>
          </a:bodyPr>
          <a:lstStyle/>
          <a:p>
            <a:pPr algn="ctr">
              <a:lnSpc>
                <a:spcPts val="7200"/>
              </a:lnSpc>
              <a:spcBef>
                <a:spcPct val="0"/>
              </a:spcBef>
            </a:pPr>
            <a:r>
              <a:rPr lang="en-US" sz="6000" b="1" dirty="0">
                <a:solidFill>
                  <a:srgbClr val="000000"/>
                </a:solidFill>
                <a:latin typeface="Playpen Sans Bold"/>
                <a:ea typeface="Playpen Sans Bold"/>
                <a:cs typeface="Playpen Sans Bold"/>
                <a:sym typeface="Playpen Sans Bold"/>
              </a:rPr>
              <a:t>IMPORTANT DATES</a:t>
            </a:r>
          </a:p>
        </p:txBody>
      </p:sp>
      <p:sp>
        <p:nvSpPr>
          <p:cNvPr id="6" name="TextBox 6"/>
          <p:cNvSpPr txBox="1"/>
          <p:nvPr/>
        </p:nvSpPr>
        <p:spPr>
          <a:xfrm>
            <a:off x="1153497" y="2318272"/>
            <a:ext cx="15328128" cy="6810375"/>
          </a:xfrm>
          <a:prstGeom prst="rect">
            <a:avLst/>
          </a:prstGeom>
        </p:spPr>
        <p:txBody>
          <a:bodyPr lIns="0" tIns="0" rIns="0" bIns="0" rtlCol="0" anchor="t">
            <a:spAutoFit/>
          </a:bodyPr>
          <a:lstStyle/>
          <a:p>
            <a:pPr algn="ctr">
              <a:lnSpc>
                <a:spcPts val="4156"/>
              </a:lnSpc>
              <a:spcBef>
                <a:spcPct val="0"/>
              </a:spcBef>
            </a:pPr>
            <a:r>
              <a:rPr lang="en-US" sz="3463" b="1">
                <a:solidFill>
                  <a:srgbClr val="F86F9B"/>
                </a:solidFill>
                <a:latin typeface="Playpen Sans Bold"/>
                <a:ea typeface="Playpen Sans Bold"/>
                <a:cs typeface="Playpen Sans Bold"/>
                <a:sym typeface="Playpen Sans Bold"/>
              </a:rPr>
              <a:t>STAY AND PLAY SESSIONS</a:t>
            </a:r>
          </a:p>
          <a:p>
            <a:pPr algn="ctr">
              <a:lnSpc>
                <a:spcPts val="4156"/>
              </a:lnSpc>
              <a:spcBef>
                <a:spcPct val="0"/>
              </a:spcBef>
            </a:pPr>
            <a:r>
              <a:rPr lang="en-US" sz="3463" b="1">
                <a:solidFill>
                  <a:srgbClr val="000000"/>
                </a:solidFill>
                <a:latin typeface="Playpen Sans Bold"/>
                <a:ea typeface="Playpen Sans Bold"/>
                <a:cs typeface="Playpen Sans Bold"/>
                <a:sym typeface="Playpen Sans Bold"/>
              </a:rPr>
              <a:t>Tuesday 16th June 2026 1:30 to 2:30</a:t>
            </a:r>
          </a:p>
          <a:p>
            <a:pPr algn="ctr">
              <a:lnSpc>
                <a:spcPts val="4156"/>
              </a:lnSpc>
              <a:spcBef>
                <a:spcPct val="0"/>
              </a:spcBef>
            </a:pPr>
            <a:r>
              <a:rPr lang="en-US" sz="3463" b="1">
                <a:solidFill>
                  <a:srgbClr val="000000"/>
                </a:solidFill>
                <a:latin typeface="Playpen Sans Bold"/>
                <a:ea typeface="Playpen Sans Bold"/>
                <a:cs typeface="Playpen Sans Bold"/>
                <a:sym typeface="Playpen Sans Bold"/>
              </a:rPr>
              <a:t>Tuesday 23rd June 2026 1:30 to 2:30</a:t>
            </a:r>
          </a:p>
          <a:p>
            <a:pPr algn="ctr">
              <a:lnSpc>
                <a:spcPts val="4156"/>
              </a:lnSpc>
              <a:spcBef>
                <a:spcPct val="0"/>
              </a:spcBef>
            </a:pPr>
            <a:endParaRPr lang="en-US" sz="3463" b="1">
              <a:solidFill>
                <a:srgbClr val="000000"/>
              </a:solidFill>
              <a:latin typeface="Playpen Sans Bold"/>
              <a:ea typeface="Playpen Sans Bold"/>
              <a:cs typeface="Playpen Sans Bold"/>
              <a:sym typeface="Playpen Sans Bold"/>
            </a:endParaRPr>
          </a:p>
          <a:p>
            <a:pPr algn="ctr">
              <a:lnSpc>
                <a:spcPts val="4156"/>
              </a:lnSpc>
              <a:spcBef>
                <a:spcPct val="0"/>
              </a:spcBef>
            </a:pPr>
            <a:r>
              <a:rPr lang="en-US" sz="3463" b="1">
                <a:solidFill>
                  <a:srgbClr val="44C723"/>
                </a:solidFill>
                <a:latin typeface="Playpen Sans Bold"/>
                <a:ea typeface="Playpen Sans Bold"/>
                <a:cs typeface="Playpen Sans Bold"/>
                <a:sym typeface="Playpen Sans Bold"/>
              </a:rPr>
              <a:t>SEPTEMBER</a:t>
            </a:r>
          </a:p>
          <a:p>
            <a:pPr algn="ctr">
              <a:lnSpc>
                <a:spcPts val="4156"/>
              </a:lnSpc>
              <a:spcBef>
                <a:spcPct val="0"/>
              </a:spcBef>
            </a:pPr>
            <a:r>
              <a:rPr lang="en-US" sz="3463" b="1">
                <a:solidFill>
                  <a:srgbClr val="000000"/>
                </a:solidFill>
                <a:latin typeface="Playpen Sans Bold"/>
                <a:ea typeface="Playpen Sans Bold"/>
                <a:cs typeface="Playpen Sans Bold"/>
                <a:sym typeface="Playpen Sans Bold"/>
              </a:rPr>
              <a:t>Reception will start on 7th September 8:45am – 3:15pm. </a:t>
            </a:r>
          </a:p>
          <a:p>
            <a:pPr algn="ctr">
              <a:lnSpc>
                <a:spcPts val="4156"/>
              </a:lnSpc>
              <a:spcBef>
                <a:spcPct val="0"/>
              </a:spcBef>
            </a:pPr>
            <a:endParaRPr lang="en-US" sz="3463" b="1">
              <a:solidFill>
                <a:srgbClr val="000000"/>
              </a:solidFill>
              <a:latin typeface="Playpen Sans Bold"/>
              <a:ea typeface="Playpen Sans Bold"/>
              <a:cs typeface="Playpen Sans Bold"/>
              <a:sym typeface="Playpen Sans Bold"/>
            </a:endParaRPr>
          </a:p>
          <a:p>
            <a:pPr algn="ctr">
              <a:lnSpc>
                <a:spcPts val="4156"/>
              </a:lnSpc>
              <a:spcBef>
                <a:spcPct val="0"/>
              </a:spcBef>
            </a:pPr>
            <a:r>
              <a:rPr lang="en-US" sz="3463" b="1">
                <a:solidFill>
                  <a:srgbClr val="000000"/>
                </a:solidFill>
                <a:latin typeface="Playpen Sans Bold"/>
                <a:ea typeface="Playpen Sans Bold"/>
                <a:cs typeface="Playpen Sans Bold"/>
                <a:sym typeface="Playpen Sans Bold"/>
              </a:rPr>
              <a:t>The teachers will be available in school on the 2nd, 3rd and 4th September, if you would like to arrange a 1:1 meeting for any discussions or to answer any questions you may have. </a:t>
            </a:r>
          </a:p>
          <a:p>
            <a:pPr algn="ctr">
              <a:lnSpc>
                <a:spcPts val="4156"/>
              </a:lnSpc>
              <a:spcBef>
                <a:spcPct val="0"/>
              </a:spcBef>
            </a:pPr>
            <a:endParaRPr lang="en-US" sz="3463" b="1">
              <a:solidFill>
                <a:srgbClr val="000000"/>
              </a:solidFill>
              <a:latin typeface="Playpen Sans Bold"/>
              <a:ea typeface="Playpen Sans Bold"/>
              <a:cs typeface="Playpen Sans Bold"/>
              <a:sym typeface="Playpen Sans Bold"/>
            </a:endParaRPr>
          </a:p>
          <a:p>
            <a:pPr algn="ctr">
              <a:lnSpc>
                <a:spcPts val="4156"/>
              </a:lnSpc>
              <a:spcBef>
                <a:spcPct val="0"/>
              </a:spcBef>
            </a:pPr>
            <a:r>
              <a:rPr lang="en-US" sz="3463" b="1">
                <a:solidFill>
                  <a:srgbClr val="000000"/>
                </a:solidFill>
                <a:latin typeface="Playpen Sans Bold"/>
                <a:ea typeface="Playpen Sans Bold"/>
                <a:cs typeface="Playpen Sans Bold"/>
                <a:sym typeface="Playpen Sans Bold"/>
              </a:rPr>
              <a:t>The office will set up an appointment calendar that you can sign up for.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C7E7C"/>
        </a:solidFill>
        <a:effectLst/>
      </p:bgPr>
    </p:bg>
    <p:spTree>
      <p:nvGrpSpPr>
        <p:cNvPr id="1" name=""/>
        <p:cNvGrpSpPr/>
        <p:nvPr/>
      </p:nvGrpSpPr>
      <p:grpSpPr>
        <a:xfrm>
          <a:off x="0" y="0"/>
          <a:ext cx="0" cy="0"/>
          <a:chOff x="0" y="0"/>
          <a:chExt cx="0" cy="0"/>
        </a:xfrm>
      </p:grpSpPr>
      <p:grpSp>
        <p:nvGrpSpPr>
          <p:cNvPr id="2" name="Group 2"/>
          <p:cNvGrpSpPr/>
          <p:nvPr/>
        </p:nvGrpSpPr>
        <p:grpSpPr>
          <a:xfrm>
            <a:off x="309349" y="345804"/>
            <a:ext cx="17669301" cy="9595392"/>
            <a:chOff x="0" y="0"/>
            <a:chExt cx="13549674" cy="7358210"/>
          </a:xfrm>
        </p:grpSpPr>
        <p:sp>
          <p:nvSpPr>
            <p:cNvPr id="3" name="Freeform 3"/>
            <p:cNvSpPr/>
            <p:nvPr/>
          </p:nvSpPr>
          <p:spPr>
            <a:xfrm>
              <a:off x="31750" y="31750"/>
              <a:ext cx="13484932" cy="7294711"/>
            </a:xfrm>
            <a:custGeom>
              <a:avLst/>
              <a:gdLst/>
              <a:ahLst/>
              <a:cxnLst/>
              <a:rect l="l" t="t" r="r" b="b"/>
              <a:pathLst>
                <a:path w="13484932" h="7294711">
                  <a:moveTo>
                    <a:pt x="13393463" y="7294711"/>
                  </a:moveTo>
                  <a:lnTo>
                    <a:pt x="92710" y="7294711"/>
                  </a:lnTo>
                  <a:cubicBezTo>
                    <a:pt x="41910" y="7294711"/>
                    <a:pt x="0" y="7252801"/>
                    <a:pt x="0" y="7202001"/>
                  </a:cubicBezTo>
                  <a:lnTo>
                    <a:pt x="0" y="92710"/>
                  </a:lnTo>
                  <a:cubicBezTo>
                    <a:pt x="0" y="41910"/>
                    <a:pt x="41910" y="0"/>
                    <a:pt x="92710" y="0"/>
                  </a:cubicBezTo>
                  <a:lnTo>
                    <a:pt x="13392193" y="0"/>
                  </a:lnTo>
                  <a:cubicBezTo>
                    <a:pt x="13442993" y="0"/>
                    <a:pt x="13484904" y="41910"/>
                    <a:pt x="13484904" y="92710"/>
                  </a:cubicBezTo>
                  <a:lnTo>
                    <a:pt x="13484904" y="7200730"/>
                  </a:lnTo>
                  <a:cubicBezTo>
                    <a:pt x="13486174" y="7252801"/>
                    <a:pt x="13444263" y="7294711"/>
                    <a:pt x="13393463" y="7294711"/>
                  </a:cubicBezTo>
                  <a:close/>
                </a:path>
              </a:pathLst>
            </a:custGeom>
            <a:solidFill>
              <a:srgbClr val="FBF6F3"/>
            </a:solidFill>
          </p:spPr>
        </p:sp>
        <p:sp>
          <p:nvSpPr>
            <p:cNvPr id="4" name="Freeform 4"/>
            <p:cNvSpPr/>
            <p:nvPr/>
          </p:nvSpPr>
          <p:spPr>
            <a:xfrm>
              <a:off x="0" y="0"/>
              <a:ext cx="13549674" cy="7358211"/>
            </a:xfrm>
            <a:custGeom>
              <a:avLst/>
              <a:gdLst/>
              <a:ahLst/>
              <a:cxnLst/>
              <a:rect l="l" t="t" r="r" b="b"/>
              <a:pathLst>
                <a:path w="13549674" h="7358211">
                  <a:moveTo>
                    <a:pt x="13425213" y="59690"/>
                  </a:moveTo>
                  <a:cubicBezTo>
                    <a:pt x="13460774" y="59690"/>
                    <a:pt x="13489984" y="88900"/>
                    <a:pt x="13489984" y="124460"/>
                  </a:cubicBezTo>
                  <a:lnTo>
                    <a:pt x="13489984" y="7233751"/>
                  </a:lnTo>
                  <a:cubicBezTo>
                    <a:pt x="13489984" y="7269311"/>
                    <a:pt x="13460774" y="7298520"/>
                    <a:pt x="13425213" y="7298520"/>
                  </a:cubicBezTo>
                  <a:lnTo>
                    <a:pt x="124460" y="7298520"/>
                  </a:lnTo>
                  <a:cubicBezTo>
                    <a:pt x="88900" y="7298520"/>
                    <a:pt x="59690" y="7269311"/>
                    <a:pt x="59690" y="7233751"/>
                  </a:cubicBezTo>
                  <a:lnTo>
                    <a:pt x="59690" y="124460"/>
                  </a:lnTo>
                  <a:cubicBezTo>
                    <a:pt x="59690" y="88900"/>
                    <a:pt x="88900" y="59690"/>
                    <a:pt x="124460" y="59690"/>
                  </a:cubicBezTo>
                  <a:lnTo>
                    <a:pt x="13425215" y="59690"/>
                  </a:lnTo>
                  <a:moveTo>
                    <a:pt x="13425215" y="0"/>
                  </a:moveTo>
                  <a:lnTo>
                    <a:pt x="124460" y="0"/>
                  </a:lnTo>
                  <a:cubicBezTo>
                    <a:pt x="55880" y="0"/>
                    <a:pt x="0" y="55880"/>
                    <a:pt x="0" y="124460"/>
                  </a:cubicBezTo>
                  <a:lnTo>
                    <a:pt x="0" y="7233751"/>
                  </a:lnTo>
                  <a:cubicBezTo>
                    <a:pt x="0" y="7302330"/>
                    <a:pt x="55880" y="7358211"/>
                    <a:pt x="124460" y="7358211"/>
                  </a:cubicBezTo>
                  <a:lnTo>
                    <a:pt x="13425215" y="7358211"/>
                  </a:lnTo>
                  <a:cubicBezTo>
                    <a:pt x="13493793" y="7358211"/>
                    <a:pt x="13549674" y="7302330"/>
                    <a:pt x="13549674" y="7233751"/>
                  </a:cubicBezTo>
                  <a:lnTo>
                    <a:pt x="13549674" y="124460"/>
                  </a:lnTo>
                  <a:cubicBezTo>
                    <a:pt x="13549674" y="55880"/>
                    <a:pt x="13493793" y="0"/>
                    <a:pt x="13425215" y="0"/>
                  </a:cubicBezTo>
                  <a:close/>
                </a:path>
              </a:pathLst>
            </a:custGeom>
            <a:solidFill>
              <a:srgbClr val="000000"/>
            </a:solidFill>
          </p:spPr>
        </p:sp>
      </p:grpSp>
      <p:sp>
        <p:nvSpPr>
          <p:cNvPr id="5" name="TextBox 5"/>
          <p:cNvSpPr txBox="1"/>
          <p:nvPr/>
        </p:nvSpPr>
        <p:spPr>
          <a:xfrm>
            <a:off x="769583" y="557212"/>
            <a:ext cx="16769633" cy="9237401"/>
          </a:xfrm>
          <a:prstGeom prst="rect">
            <a:avLst/>
          </a:prstGeom>
        </p:spPr>
        <p:txBody>
          <a:bodyPr lIns="0" tIns="0" rIns="0" bIns="0" rtlCol="0" anchor="t">
            <a:spAutoFit/>
          </a:bodyPr>
          <a:lstStyle/>
          <a:p>
            <a:pPr algn="ctr">
              <a:lnSpc>
                <a:spcPts val="7200"/>
              </a:lnSpc>
              <a:spcBef>
                <a:spcPct val="0"/>
              </a:spcBef>
            </a:pPr>
            <a:r>
              <a:rPr lang="en-US" sz="6000" b="1" dirty="0">
                <a:solidFill>
                  <a:srgbClr val="000000"/>
                </a:solidFill>
                <a:latin typeface="Playpen Sans Bold"/>
                <a:ea typeface="Playpen Sans Bold"/>
                <a:cs typeface="Playpen Sans Bold"/>
                <a:sym typeface="Playpen Sans Bold"/>
              </a:rPr>
              <a:t>All About Me bag</a:t>
            </a:r>
          </a:p>
          <a:p>
            <a:pPr algn="ctr">
              <a:lnSpc>
                <a:spcPts val="7200"/>
              </a:lnSpc>
              <a:spcBef>
                <a:spcPct val="0"/>
              </a:spcBef>
            </a:pPr>
            <a:r>
              <a:rPr lang="en-US" sz="6000" b="1" dirty="0">
                <a:solidFill>
                  <a:srgbClr val="000000"/>
                </a:solidFill>
                <a:latin typeface="Playpen Sans Bold"/>
                <a:ea typeface="Playpen Sans Bold"/>
                <a:cs typeface="Playpen Sans Bold"/>
                <a:sym typeface="Playpen Sans Bold"/>
              </a:rPr>
              <a:t> </a:t>
            </a:r>
          </a:p>
          <a:p>
            <a:pPr algn="just">
              <a:lnSpc>
                <a:spcPts val="5040"/>
              </a:lnSpc>
              <a:spcBef>
                <a:spcPct val="0"/>
              </a:spcBef>
            </a:pPr>
            <a:r>
              <a:rPr lang="en-US" sz="4200" b="1" dirty="0">
                <a:solidFill>
                  <a:srgbClr val="000000"/>
                </a:solidFill>
                <a:latin typeface="Playpen Sans Bold"/>
                <a:ea typeface="Playpen Sans Bold"/>
                <a:cs typeface="Playpen Sans Bold"/>
                <a:sym typeface="Playpen Sans Bold"/>
              </a:rPr>
              <a:t>Throughout the first term our theme will be ‘All About Me’. Over the Summer holidays we would like the children to fill the “All About Me Bag” with items that are special to them, </a:t>
            </a:r>
            <a:r>
              <a:rPr lang="en-US" sz="4200" b="1" dirty="0" err="1">
                <a:solidFill>
                  <a:srgbClr val="000000"/>
                </a:solidFill>
                <a:latin typeface="Playpen Sans Bold"/>
                <a:ea typeface="Playpen Sans Bold"/>
                <a:cs typeface="Playpen Sans Bold"/>
                <a:sym typeface="Playpen Sans Bold"/>
              </a:rPr>
              <a:t>e.g</a:t>
            </a:r>
            <a:r>
              <a:rPr lang="en-US" sz="4200" b="1" dirty="0">
                <a:solidFill>
                  <a:srgbClr val="000000"/>
                </a:solidFill>
                <a:latin typeface="Playpen Sans Bold"/>
                <a:ea typeface="Playpen Sans Bold"/>
                <a:cs typeface="Playpen Sans Bold"/>
                <a:sym typeface="Playpen Sans Bold"/>
              </a:rPr>
              <a:t>: </a:t>
            </a:r>
          </a:p>
          <a:p>
            <a:pPr algn="just">
              <a:lnSpc>
                <a:spcPts val="5040"/>
              </a:lnSpc>
              <a:spcBef>
                <a:spcPct val="0"/>
              </a:spcBef>
            </a:pPr>
            <a:r>
              <a:rPr lang="en-US" sz="4200" b="1" dirty="0">
                <a:solidFill>
                  <a:srgbClr val="000000"/>
                </a:solidFill>
                <a:latin typeface="Playpen Sans Bold"/>
                <a:ea typeface="Playpen Sans Bold"/>
                <a:cs typeface="Playpen Sans Bold"/>
                <a:sym typeface="Playpen Sans Bold"/>
              </a:rPr>
              <a:t>• Photo of their family. </a:t>
            </a:r>
          </a:p>
          <a:p>
            <a:pPr algn="just">
              <a:lnSpc>
                <a:spcPts val="5040"/>
              </a:lnSpc>
              <a:spcBef>
                <a:spcPct val="0"/>
              </a:spcBef>
            </a:pPr>
            <a:r>
              <a:rPr lang="en-US" sz="4200" b="1" dirty="0">
                <a:solidFill>
                  <a:srgbClr val="000000"/>
                </a:solidFill>
                <a:latin typeface="Playpen Sans Bold"/>
                <a:ea typeface="Playpen Sans Bold"/>
                <a:cs typeface="Playpen Sans Bold"/>
                <a:sym typeface="Playpen Sans Bold"/>
              </a:rPr>
              <a:t>• </a:t>
            </a:r>
            <a:r>
              <a:rPr lang="en-US" sz="4200" b="1" dirty="0" err="1">
                <a:solidFill>
                  <a:srgbClr val="000000"/>
                </a:solidFill>
                <a:latin typeface="Playpen Sans Bold"/>
                <a:ea typeface="Playpen Sans Bold"/>
                <a:cs typeface="Playpen Sans Bold"/>
                <a:sym typeface="Playpen Sans Bold"/>
              </a:rPr>
              <a:t>Favourite</a:t>
            </a:r>
            <a:r>
              <a:rPr lang="en-US" sz="4200" b="1" dirty="0">
                <a:solidFill>
                  <a:srgbClr val="000000"/>
                </a:solidFill>
                <a:latin typeface="Playpen Sans Bold"/>
                <a:ea typeface="Playpen Sans Bold"/>
                <a:cs typeface="Playpen Sans Bold"/>
                <a:sym typeface="Playpen Sans Bold"/>
              </a:rPr>
              <a:t> teddy. </a:t>
            </a:r>
          </a:p>
          <a:p>
            <a:pPr algn="just">
              <a:lnSpc>
                <a:spcPts val="5040"/>
              </a:lnSpc>
              <a:spcBef>
                <a:spcPct val="0"/>
              </a:spcBef>
            </a:pPr>
            <a:r>
              <a:rPr lang="en-US" sz="4200" b="1" dirty="0">
                <a:solidFill>
                  <a:srgbClr val="000000"/>
                </a:solidFill>
                <a:latin typeface="Playpen Sans Bold"/>
                <a:ea typeface="Playpen Sans Bold"/>
                <a:cs typeface="Playpen Sans Bold"/>
                <a:sym typeface="Playpen Sans Bold"/>
              </a:rPr>
              <a:t>• Photo of a pet. </a:t>
            </a:r>
          </a:p>
          <a:p>
            <a:pPr algn="just">
              <a:lnSpc>
                <a:spcPts val="5040"/>
              </a:lnSpc>
              <a:spcBef>
                <a:spcPct val="0"/>
              </a:spcBef>
            </a:pPr>
            <a:r>
              <a:rPr lang="en-US" sz="4200" b="1" dirty="0">
                <a:solidFill>
                  <a:srgbClr val="000000"/>
                </a:solidFill>
                <a:latin typeface="Playpen Sans Bold"/>
                <a:ea typeface="Playpen Sans Bold"/>
                <a:cs typeface="Playpen Sans Bold"/>
                <a:sym typeface="Playpen Sans Bold"/>
              </a:rPr>
              <a:t>• </a:t>
            </a:r>
            <a:r>
              <a:rPr lang="en-US" sz="4200" b="1" dirty="0" err="1">
                <a:solidFill>
                  <a:srgbClr val="000000"/>
                </a:solidFill>
                <a:latin typeface="Playpen Sans Bold"/>
                <a:ea typeface="Playpen Sans Bold"/>
                <a:cs typeface="Playpen Sans Bold"/>
                <a:sym typeface="Playpen Sans Bold"/>
              </a:rPr>
              <a:t>Favourite</a:t>
            </a:r>
            <a:r>
              <a:rPr lang="en-US" sz="4200" b="1" dirty="0">
                <a:solidFill>
                  <a:srgbClr val="000000"/>
                </a:solidFill>
                <a:latin typeface="Playpen Sans Bold"/>
                <a:ea typeface="Playpen Sans Bold"/>
                <a:cs typeface="Playpen Sans Bold"/>
                <a:sym typeface="Playpen Sans Bold"/>
              </a:rPr>
              <a:t> toy. </a:t>
            </a:r>
          </a:p>
          <a:p>
            <a:pPr algn="just">
              <a:lnSpc>
                <a:spcPts val="5040"/>
              </a:lnSpc>
              <a:spcBef>
                <a:spcPct val="0"/>
              </a:spcBef>
            </a:pPr>
            <a:r>
              <a:rPr lang="en-US" sz="4200" b="1" dirty="0">
                <a:solidFill>
                  <a:srgbClr val="000000"/>
                </a:solidFill>
                <a:latin typeface="Playpen Sans Bold"/>
                <a:ea typeface="Playpen Sans Bold"/>
                <a:cs typeface="Playpen Sans Bold"/>
                <a:sym typeface="Playpen Sans Bold"/>
              </a:rPr>
              <a:t>• Photo of their </a:t>
            </a:r>
            <a:r>
              <a:rPr lang="en-US" sz="4200" b="1" dirty="0" err="1">
                <a:solidFill>
                  <a:srgbClr val="000000"/>
                </a:solidFill>
                <a:latin typeface="Playpen Sans Bold"/>
                <a:ea typeface="Playpen Sans Bold"/>
                <a:cs typeface="Playpen Sans Bold"/>
                <a:sym typeface="Playpen Sans Bold"/>
              </a:rPr>
              <a:t>favourite</a:t>
            </a:r>
            <a:r>
              <a:rPr lang="en-US" sz="4200" b="1" dirty="0">
                <a:solidFill>
                  <a:srgbClr val="000000"/>
                </a:solidFill>
                <a:latin typeface="Playpen Sans Bold"/>
                <a:ea typeface="Playpen Sans Bold"/>
                <a:cs typeface="Playpen Sans Bold"/>
                <a:sym typeface="Playpen Sans Bold"/>
              </a:rPr>
              <a:t> place.</a:t>
            </a:r>
          </a:p>
          <a:p>
            <a:pPr algn="just">
              <a:lnSpc>
                <a:spcPts val="6360"/>
              </a:lnSpc>
              <a:spcBef>
                <a:spcPct val="0"/>
              </a:spcBef>
            </a:pPr>
            <a:r>
              <a:rPr lang="en-US" sz="5300" b="1" dirty="0">
                <a:solidFill>
                  <a:srgbClr val="44C723"/>
                </a:solidFill>
                <a:latin typeface="Playpen Sans Bold"/>
                <a:ea typeface="Playpen Sans Bold"/>
                <a:cs typeface="Playpen Sans Bold"/>
                <a:sym typeface="Playpen Sans Bold"/>
              </a:rPr>
              <a:t>Please bring these to school in the first week in September.</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E9F82"/>
        </a:solidFill>
        <a:effectLst/>
      </p:bgPr>
    </p:bg>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7599978" y="6406515"/>
            <a:ext cx="3088045" cy="1797242"/>
          </a:xfrm>
          <a:prstGeom prst="rect">
            <a:avLst/>
          </a:prstGeom>
        </p:spPr>
      </p:pic>
      <p:sp>
        <p:nvSpPr>
          <p:cNvPr id="3" name="TextBox 3"/>
          <p:cNvSpPr txBox="1"/>
          <p:nvPr/>
        </p:nvSpPr>
        <p:spPr>
          <a:xfrm>
            <a:off x="514350" y="-779685"/>
            <a:ext cx="16744950" cy="3775075"/>
          </a:xfrm>
          <a:prstGeom prst="rect">
            <a:avLst/>
          </a:prstGeom>
        </p:spPr>
        <p:txBody>
          <a:bodyPr lIns="0" tIns="0" rIns="0" bIns="0" rtlCol="0" anchor="t">
            <a:spAutoFit/>
          </a:bodyPr>
          <a:lstStyle/>
          <a:p>
            <a:pPr marL="0" lvl="0" indent="0" algn="ctr">
              <a:lnSpc>
                <a:spcPts val="30799"/>
              </a:lnSpc>
              <a:spcBef>
                <a:spcPct val="0"/>
              </a:spcBef>
            </a:pPr>
            <a:r>
              <a:rPr lang="en-US" sz="21999" u="none" dirty="0">
                <a:solidFill>
                  <a:srgbClr val="000000"/>
                </a:solidFill>
                <a:latin typeface="Hero Bold"/>
                <a:ea typeface="Hero Bold"/>
                <a:cs typeface="Hero Bold"/>
                <a:sym typeface="Hero Bold"/>
              </a:rPr>
              <a:t>Thank you!</a:t>
            </a:r>
          </a:p>
        </p:txBody>
      </p:sp>
      <p:sp>
        <p:nvSpPr>
          <p:cNvPr id="4" name="TextBox 4"/>
          <p:cNvSpPr txBox="1"/>
          <p:nvPr/>
        </p:nvSpPr>
        <p:spPr>
          <a:xfrm>
            <a:off x="3449806" y="8537575"/>
            <a:ext cx="11388388" cy="720725"/>
          </a:xfrm>
          <a:prstGeom prst="rect">
            <a:avLst/>
          </a:prstGeom>
        </p:spPr>
        <p:txBody>
          <a:bodyPr lIns="0" tIns="0" rIns="0" bIns="0" rtlCol="0" anchor="t">
            <a:spAutoFit/>
          </a:bodyPr>
          <a:lstStyle/>
          <a:p>
            <a:pPr marL="0" lvl="0" indent="0" algn="ctr">
              <a:lnSpc>
                <a:spcPts val="5500"/>
              </a:lnSpc>
              <a:spcBef>
                <a:spcPct val="0"/>
              </a:spcBef>
            </a:pPr>
            <a:r>
              <a:rPr lang="en-US" sz="5000" b="1">
                <a:solidFill>
                  <a:srgbClr val="000000"/>
                </a:solidFill>
                <a:latin typeface="Playpen Sans Bold"/>
                <a:ea typeface="Playpen Sans Bold"/>
                <a:cs typeface="Playpen Sans Bold"/>
                <a:sym typeface="Playpen Sans Bold"/>
              </a:rPr>
              <a:t>It's going to be a great year.</a:t>
            </a:r>
          </a:p>
        </p:txBody>
      </p:sp>
      <p:sp>
        <p:nvSpPr>
          <p:cNvPr id="5" name="TextBox 5"/>
          <p:cNvSpPr txBox="1"/>
          <p:nvPr/>
        </p:nvSpPr>
        <p:spPr>
          <a:xfrm>
            <a:off x="0" y="3743325"/>
            <a:ext cx="18288000" cy="2790825"/>
          </a:xfrm>
          <a:prstGeom prst="rect">
            <a:avLst/>
          </a:prstGeom>
        </p:spPr>
        <p:txBody>
          <a:bodyPr lIns="0" tIns="0" rIns="0" bIns="0" rtlCol="0" anchor="t">
            <a:spAutoFit/>
          </a:bodyPr>
          <a:lstStyle/>
          <a:p>
            <a:pPr algn="ctr">
              <a:lnSpc>
                <a:spcPts val="5520"/>
              </a:lnSpc>
              <a:spcBef>
                <a:spcPct val="0"/>
              </a:spcBef>
            </a:pPr>
            <a:r>
              <a:rPr lang="en-US" sz="4600" b="1">
                <a:solidFill>
                  <a:srgbClr val="000000"/>
                </a:solidFill>
                <a:latin typeface="Playpen Sans Bold"/>
                <a:ea typeface="Playpen Sans Bold"/>
                <a:cs typeface="Playpen Sans Bold"/>
                <a:sym typeface="Playpen Sans Bold"/>
              </a:rPr>
              <a:t>We are really looking forward to getting to know you and your children and we hope you are excited too!</a:t>
            </a:r>
          </a:p>
          <a:p>
            <a:pPr algn="ctr">
              <a:lnSpc>
                <a:spcPts val="5520"/>
              </a:lnSpc>
              <a:spcBef>
                <a:spcPct val="0"/>
              </a:spcBef>
            </a:pPr>
            <a:r>
              <a:rPr lang="en-US" sz="4600" b="1">
                <a:solidFill>
                  <a:srgbClr val="000000"/>
                </a:solidFill>
                <a:latin typeface="Playpen Sans Bold"/>
                <a:ea typeface="Playpen Sans Bold"/>
                <a:cs typeface="Playpen Sans Bold"/>
                <a:sym typeface="Playpen Sans Bold"/>
              </a:rPr>
              <a:t> </a:t>
            </a:r>
          </a:p>
          <a:p>
            <a:pPr algn="ctr">
              <a:lnSpc>
                <a:spcPts val="5520"/>
              </a:lnSpc>
              <a:spcBef>
                <a:spcPct val="0"/>
              </a:spcBef>
            </a:pPr>
            <a:r>
              <a:rPr lang="en-US" sz="4600" b="1">
                <a:solidFill>
                  <a:srgbClr val="000000"/>
                </a:solidFill>
                <a:latin typeface="Playpen Sans Bold"/>
                <a:ea typeface="Playpen Sans Bold"/>
                <a:cs typeface="Playpen Sans Bold"/>
                <a:sym typeface="Playpen Sans Bold"/>
              </a:rPr>
              <a:t> 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TotalTime>
  <Words>969</Words>
  <Application>Microsoft Office PowerPoint</Application>
  <PresentationFormat>Custom</PresentationFormat>
  <Paragraphs>111</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Playpen Sans Bold</vt:lpstr>
      <vt:lpstr>Arial</vt:lpstr>
      <vt:lpstr>Playpen Sans</vt:lpstr>
      <vt:lpstr>Calibri</vt:lpstr>
      <vt:lpstr>Hero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BOURTON-ON-THE-WATER PRIMARY ACADEMY</dc:title>
  <dc:creator>Mrs J Mollyneaux</dc:creator>
  <cp:lastModifiedBy>Mrs J Mollyneaux</cp:lastModifiedBy>
  <cp:revision>3</cp:revision>
  <dcterms:created xsi:type="dcterms:W3CDTF">2006-08-16T00:00:00Z</dcterms:created>
  <dcterms:modified xsi:type="dcterms:W3CDTF">2026-06-11T05:12:31Z</dcterms:modified>
  <dc:identifier>DAHL4Txd7nc</dc:identifier>
</cp:coreProperties>
</file>