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9" r:id="rId3"/>
    <p:sldId id="286" r:id="rId4"/>
    <p:sldId id="287" r:id="rId5"/>
    <p:sldId id="288" r:id="rId6"/>
    <p:sldId id="257" r:id="rId7"/>
    <p:sldId id="261" r:id="rId8"/>
    <p:sldId id="283" r:id="rId9"/>
    <p:sldId id="263" r:id="rId10"/>
    <p:sldId id="265" r:id="rId11"/>
    <p:sldId id="284" r:id="rId12"/>
    <p:sldId id="262" r:id="rId13"/>
    <p:sldId id="290" r:id="rId14"/>
    <p:sldId id="291" r:id="rId15"/>
    <p:sldId id="266" r:id="rId16"/>
    <p:sldId id="285" r:id="rId17"/>
    <p:sldId id="267"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95" d="100"/>
          <a:sy n="95" d="100"/>
        </p:scale>
        <p:origin x="67" y="1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J Mollyneaux" userId="55f12a91-6194-4c35-84fe-ed35ae116b30" providerId="ADAL" clId="{51744801-78B6-4B5C-B12E-95B8DC5606A8}"/>
    <pc:docChg chg="custSel addSld delSld modSld sldOrd">
      <pc:chgData name="Mrs J Mollyneaux" userId="55f12a91-6194-4c35-84fe-ed35ae116b30" providerId="ADAL" clId="{51744801-78B6-4B5C-B12E-95B8DC5606A8}" dt="2024-09-20T07:22:36.284" v="353" actId="20577"/>
      <pc:docMkLst>
        <pc:docMk/>
      </pc:docMkLst>
      <pc:sldChg chg="modSp mod">
        <pc:chgData name="Mrs J Mollyneaux" userId="55f12a91-6194-4c35-84fe-ed35ae116b30" providerId="ADAL" clId="{51744801-78B6-4B5C-B12E-95B8DC5606A8}" dt="2024-09-18T20:22:09.954" v="124" actId="20577"/>
        <pc:sldMkLst>
          <pc:docMk/>
          <pc:sldMk cId="1652726264" sldId="257"/>
        </pc:sldMkLst>
        <pc:spChg chg="mod">
          <ac:chgData name="Mrs J Mollyneaux" userId="55f12a91-6194-4c35-84fe-ed35ae116b30" providerId="ADAL" clId="{51744801-78B6-4B5C-B12E-95B8DC5606A8}" dt="2024-09-18T20:22:09.954" v="124" actId="20577"/>
          <ac:spMkLst>
            <pc:docMk/>
            <pc:sldMk cId="1652726264" sldId="257"/>
            <ac:spMk id="6" creationId="{96AE262F-6F15-483D-A736-EF8500E06E2D}"/>
          </ac:spMkLst>
        </pc:spChg>
      </pc:sldChg>
      <pc:sldChg chg="modSp mod">
        <pc:chgData name="Mrs J Mollyneaux" userId="55f12a91-6194-4c35-84fe-ed35ae116b30" providerId="ADAL" clId="{51744801-78B6-4B5C-B12E-95B8DC5606A8}" dt="2024-09-18T20:15:55.703" v="64" actId="113"/>
        <pc:sldMkLst>
          <pc:docMk/>
          <pc:sldMk cId="272464506" sldId="259"/>
        </pc:sldMkLst>
        <pc:spChg chg="mod">
          <ac:chgData name="Mrs J Mollyneaux" userId="55f12a91-6194-4c35-84fe-ed35ae116b30" providerId="ADAL" clId="{51744801-78B6-4B5C-B12E-95B8DC5606A8}" dt="2024-09-18T20:15:55.703" v="64" actId="113"/>
          <ac:spMkLst>
            <pc:docMk/>
            <pc:sldMk cId="272464506" sldId="259"/>
            <ac:spMk id="2" creationId="{142F6ECD-A68A-452B-9E82-B96E3EAB5BA8}"/>
          </ac:spMkLst>
        </pc:spChg>
      </pc:sldChg>
      <pc:sldChg chg="modSp">
        <pc:chgData name="Mrs J Mollyneaux" userId="55f12a91-6194-4c35-84fe-ed35ae116b30" providerId="ADAL" clId="{51744801-78B6-4B5C-B12E-95B8DC5606A8}" dt="2024-09-18T20:22:44.143" v="125"/>
        <pc:sldMkLst>
          <pc:docMk/>
          <pc:sldMk cId="1490699358" sldId="261"/>
        </pc:sldMkLst>
        <pc:spChg chg="mod">
          <ac:chgData name="Mrs J Mollyneaux" userId="55f12a91-6194-4c35-84fe-ed35ae116b30" providerId="ADAL" clId="{51744801-78B6-4B5C-B12E-95B8DC5606A8}" dt="2024-09-18T20:22:44.143" v="125"/>
          <ac:spMkLst>
            <pc:docMk/>
            <pc:sldMk cId="1490699358" sldId="261"/>
            <ac:spMk id="2" creationId="{5AAB5F7D-FEA5-4DE1-B179-E97ED70A28EB}"/>
          </ac:spMkLst>
        </pc:spChg>
      </pc:sldChg>
      <pc:sldChg chg="ord">
        <pc:chgData name="Mrs J Mollyneaux" userId="55f12a91-6194-4c35-84fe-ed35ae116b30" providerId="ADAL" clId="{51744801-78B6-4B5C-B12E-95B8DC5606A8}" dt="2024-09-18T20:23:35.553" v="127"/>
        <pc:sldMkLst>
          <pc:docMk/>
          <pc:sldMk cId="1561789168" sldId="263"/>
        </pc:sldMkLst>
      </pc:sldChg>
      <pc:sldChg chg="ord">
        <pc:chgData name="Mrs J Mollyneaux" userId="55f12a91-6194-4c35-84fe-ed35ae116b30" providerId="ADAL" clId="{51744801-78B6-4B5C-B12E-95B8DC5606A8}" dt="2024-09-18T20:42:37.436" v="173"/>
        <pc:sldMkLst>
          <pc:docMk/>
          <pc:sldMk cId="2837902699" sldId="265"/>
        </pc:sldMkLst>
      </pc:sldChg>
      <pc:sldChg chg="addSp delSp modSp new mod">
        <pc:chgData name="Mrs J Mollyneaux" userId="55f12a91-6194-4c35-84fe-ed35ae116b30" providerId="ADAL" clId="{51744801-78B6-4B5C-B12E-95B8DC5606A8}" dt="2024-09-18T20:17:07.555" v="73" actId="113"/>
        <pc:sldMkLst>
          <pc:docMk/>
          <pc:sldMk cId="1576411092" sldId="286"/>
        </pc:sldMkLst>
        <pc:spChg chg="del">
          <ac:chgData name="Mrs J Mollyneaux" userId="55f12a91-6194-4c35-84fe-ed35ae116b30" providerId="ADAL" clId="{51744801-78B6-4B5C-B12E-95B8DC5606A8}" dt="2024-09-18T08:41:12.845" v="1" actId="478"/>
          <ac:spMkLst>
            <pc:docMk/>
            <pc:sldMk cId="1576411092" sldId="286"/>
            <ac:spMk id="2" creationId="{E4FCCA5B-61A0-4FEF-B498-CFEAD86E8679}"/>
          </ac:spMkLst>
        </pc:spChg>
        <pc:spChg chg="del">
          <ac:chgData name="Mrs J Mollyneaux" userId="55f12a91-6194-4c35-84fe-ed35ae116b30" providerId="ADAL" clId="{51744801-78B6-4B5C-B12E-95B8DC5606A8}" dt="2024-09-18T08:41:15.208" v="2" actId="478"/>
          <ac:spMkLst>
            <pc:docMk/>
            <pc:sldMk cId="1576411092" sldId="286"/>
            <ac:spMk id="3" creationId="{F20DA029-1BBA-4FF3-8128-9D4EC0EC0AB6}"/>
          </ac:spMkLst>
        </pc:spChg>
        <pc:spChg chg="add mod">
          <ac:chgData name="Mrs J Mollyneaux" userId="55f12a91-6194-4c35-84fe-ed35ae116b30" providerId="ADAL" clId="{51744801-78B6-4B5C-B12E-95B8DC5606A8}" dt="2024-09-18T20:17:07.555" v="73" actId="113"/>
          <ac:spMkLst>
            <pc:docMk/>
            <pc:sldMk cId="1576411092" sldId="286"/>
            <ac:spMk id="5" creationId="{AD899C33-76AF-46A1-9A82-EC5D8EB841E9}"/>
          </ac:spMkLst>
        </pc:spChg>
      </pc:sldChg>
      <pc:sldChg chg="addSp delSp modSp new mod">
        <pc:chgData name="Mrs J Mollyneaux" userId="55f12a91-6194-4c35-84fe-ed35ae116b30" providerId="ADAL" clId="{51744801-78B6-4B5C-B12E-95B8DC5606A8}" dt="2024-09-18T20:19:04.603" v="101" actId="20577"/>
        <pc:sldMkLst>
          <pc:docMk/>
          <pc:sldMk cId="2822563140" sldId="287"/>
        </pc:sldMkLst>
        <pc:spChg chg="del">
          <ac:chgData name="Mrs J Mollyneaux" userId="55f12a91-6194-4c35-84fe-ed35ae116b30" providerId="ADAL" clId="{51744801-78B6-4B5C-B12E-95B8DC5606A8}" dt="2024-09-18T08:42:56.978" v="5" actId="478"/>
          <ac:spMkLst>
            <pc:docMk/>
            <pc:sldMk cId="2822563140" sldId="287"/>
            <ac:spMk id="2" creationId="{77553760-3F19-470C-AF60-9FFD04DD8D0D}"/>
          </ac:spMkLst>
        </pc:spChg>
        <pc:spChg chg="del">
          <ac:chgData name="Mrs J Mollyneaux" userId="55f12a91-6194-4c35-84fe-ed35ae116b30" providerId="ADAL" clId="{51744801-78B6-4B5C-B12E-95B8DC5606A8}" dt="2024-09-18T08:42:58.983" v="6" actId="478"/>
          <ac:spMkLst>
            <pc:docMk/>
            <pc:sldMk cId="2822563140" sldId="287"/>
            <ac:spMk id="3" creationId="{971A3E6D-4B92-4B69-AA2E-EFD86F7A7C96}"/>
          </ac:spMkLst>
        </pc:spChg>
        <pc:spChg chg="add mod">
          <ac:chgData name="Mrs J Mollyneaux" userId="55f12a91-6194-4c35-84fe-ed35ae116b30" providerId="ADAL" clId="{51744801-78B6-4B5C-B12E-95B8DC5606A8}" dt="2024-09-18T20:19:04.603" v="101" actId="20577"/>
          <ac:spMkLst>
            <pc:docMk/>
            <pc:sldMk cId="2822563140" sldId="287"/>
            <ac:spMk id="5" creationId="{409F3AB6-8A7A-4BE5-88FF-938FC8CAA979}"/>
          </ac:spMkLst>
        </pc:spChg>
      </pc:sldChg>
      <pc:sldChg chg="addSp delSp modSp new mod">
        <pc:chgData name="Mrs J Mollyneaux" userId="55f12a91-6194-4c35-84fe-ed35ae116b30" providerId="ADAL" clId="{51744801-78B6-4B5C-B12E-95B8DC5606A8}" dt="2024-09-20T07:22:36.284" v="353" actId="20577"/>
        <pc:sldMkLst>
          <pc:docMk/>
          <pc:sldMk cId="3644613870" sldId="288"/>
        </pc:sldMkLst>
        <pc:spChg chg="del">
          <ac:chgData name="Mrs J Mollyneaux" userId="55f12a91-6194-4c35-84fe-ed35ae116b30" providerId="ADAL" clId="{51744801-78B6-4B5C-B12E-95B8DC5606A8}" dt="2024-09-18T08:45:19.501" v="9" actId="478"/>
          <ac:spMkLst>
            <pc:docMk/>
            <pc:sldMk cId="3644613870" sldId="288"/>
            <ac:spMk id="2" creationId="{8B73B078-C06D-4F74-B0BC-A77D4018CF28}"/>
          </ac:spMkLst>
        </pc:spChg>
        <pc:spChg chg="del">
          <ac:chgData name="Mrs J Mollyneaux" userId="55f12a91-6194-4c35-84fe-ed35ae116b30" providerId="ADAL" clId="{51744801-78B6-4B5C-B12E-95B8DC5606A8}" dt="2024-09-18T08:45:22.913" v="10" actId="478"/>
          <ac:spMkLst>
            <pc:docMk/>
            <pc:sldMk cId="3644613870" sldId="288"/>
            <ac:spMk id="3" creationId="{15F0761D-F37E-4CD6-9A55-81411D5E7CEE}"/>
          </ac:spMkLst>
        </pc:spChg>
        <pc:spChg chg="add mod">
          <ac:chgData name="Mrs J Mollyneaux" userId="55f12a91-6194-4c35-84fe-ed35ae116b30" providerId="ADAL" clId="{51744801-78B6-4B5C-B12E-95B8DC5606A8}" dt="2024-09-20T07:22:36.284" v="353" actId="20577"/>
          <ac:spMkLst>
            <pc:docMk/>
            <pc:sldMk cId="3644613870" sldId="288"/>
            <ac:spMk id="5" creationId="{71DA2ED8-F4B0-4F99-BF31-4B1100829BC3}"/>
          </ac:spMkLst>
        </pc:spChg>
      </pc:sldChg>
      <pc:sldChg chg="addSp new del mod">
        <pc:chgData name="Mrs J Mollyneaux" userId="55f12a91-6194-4c35-84fe-ed35ae116b30" providerId="ADAL" clId="{51744801-78B6-4B5C-B12E-95B8DC5606A8}" dt="2024-09-18T20:27:34.815" v="171" actId="2696"/>
        <pc:sldMkLst>
          <pc:docMk/>
          <pc:sldMk cId="3937089340" sldId="289"/>
        </pc:sldMkLst>
        <pc:spChg chg="add">
          <ac:chgData name="Mrs J Mollyneaux" userId="55f12a91-6194-4c35-84fe-ed35ae116b30" providerId="ADAL" clId="{51744801-78B6-4B5C-B12E-95B8DC5606A8}" dt="2024-09-18T20:09:24.603" v="29" actId="22"/>
          <ac:spMkLst>
            <pc:docMk/>
            <pc:sldMk cId="3937089340" sldId="289"/>
            <ac:spMk id="3" creationId="{C08393F3-97F2-43E4-8034-20EEA59C7ACE}"/>
          </ac:spMkLst>
        </pc:spChg>
      </pc:sldChg>
      <pc:sldChg chg="addSp modSp new mod">
        <pc:chgData name="Mrs J Mollyneaux" userId="55f12a91-6194-4c35-84fe-ed35ae116b30" providerId="ADAL" clId="{51744801-78B6-4B5C-B12E-95B8DC5606A8}" dt="2024-09-18T20:27:21.983" v="170" actId="20577"/>
        <pc:sldMkLst>
          <pc:docMk/>
          <pc:sldMk cId="1856175183" sldId="290"/>
        </pc:sldMkLst>
        <pc:spChg chg="add mod">
          <ac:chgData name="Mrs J Mollyneaux" userId="55f12a91-6194-4c35-84fe-ed35ae116b30" providerId="ADAL" clId="{51744801-78B6-4B5C-B12E-95B8DC5606A8}" dt="2024-09-18T20:26:28.612" v="157" actId="1076"/>
          <ac:spMkLst>
            <pc:docMk/>
            <pc:sldMk cId="1856175183" sldId="290"/>
            <ac:spMk id="3" creationId="{0AA9A36A-0F9F-442F-A3BA-BD0F6BA0A1C4}"/>
          </ac:spMkLst>
        </pc:spChg>
        <pc:spChg chg="add mod">
          <ac:chgData name="Mrs J Mollyneaux" userId="55f12a91-6194-4c35-84fe-ed35ae116b30" providerId="ADAL" clId="{51744801-78B6-4B5C-B12E-95B8DC5606A8}" dt="2024-09-18T20:27:21.983" v="170" actId="20577"/>
          <ac:spMkLst>
            <pc:docMk/>
            <pc:sldMk cId="1856175183" sldId="290"/>
            <ac:spMk id="4" creationId="{69A9761D-0123-46C6-A4B0-36B83400CA13}"/>
          </ac:spMkLst>
        </pc:spChg>
      </pc:sldChg>
      <pc:sldChg chg="addSp delSp modSp new mod">
        <pc:chgData name="Mrs J Mollyneaux" userId="55f12a91-6194-4c35-84fe-ed35ae116b30" providerId="ADAL" clId="{51744801-78B6-4B5C-B12E-95B8DC5606A8}" dt="2024-09-18T20:55:04.130" v="352"/>
        <pc:sldMkLst>
          <pc:docMk/>
          <pc:sldMk cId="1855299753" sldId="291"/>
        </pc:sldMkLst>
        <pc:spChg chg="add mod">
          <ac:chgData name="Mrs J Mollyneaux" userId="55f12a91-6194-4c35-84fe-ed35ae116b30" providerId="ADAL" clId="{51744801-78B6-4B5C-B12E-95B8DC5606A8}" dt="2024-09-18T20:53:52.496" v="334" actId="14100"/>
          <ac:spMkLst>
            <pc:docMk/>
            <pc:sldMk cId="1855299753" sldId="291"/>
            <ac:spMk id="2" creationId="{8DE9D89A-6BA6-4122-8C23-08504382B8D3}"/>
          </ac:spMkLst>
        </pc:spChg>
        <pc:spChg chg="add del mod">
          <ac:chgData name="Mrs J Mollyneaux" userId="55f12a91-6194-4c35-84fe-ed35ae116b30" providerId="ADAL" clId="{51744801-78B6-4B5C-B12E-95B8DC5606A8}" dt="2024-09-18T20:54:12.317" v="341"/>
          <ac:spMkLst>
            <pc:docMk/>
            <pc:sldMk cId="1855299753" sldId="291"/>
            <ac:spMk id="3" creationId="{B2D7E4F0-7BDF-4468-AF06-7B9CF6E533B6}"/>
          </ac:spMkLst>
        </pc:spChg>
        <pc:spChg chg="add del mod">
          <ac:chgData name="Mrs J Mollyneaux" userId="55f12a91-6194-4c35-84fe-ed35ae116b30" providerId="ADAL" clId="{51744801-78B6-4B5C-B12E-95B8DC5606A8}" dt="2024-09-18T20:54:47.854" v="345"/>
          <ac:spMkLst>
            <pc:docMk/>
            <pc:sldMk cId="1855299753" sldId="291"/>
            <ac:spMk id="4" creationId="{BFA5BD1B-F123-445C-8C5E-A1DABDE2F16B}"/>
          </ac:spMkLst>
        </pc:spChg>
        <pc:spChg chg="add del mod">
          <ac:chgData name="Mrs J Mollyneaux" userId="55f12a91-6194-4c35-84fe-ed35ae116b30" providerId="ADAL" clId="{51744801-78B6-4B5C-B12E-95B8DC5606A8}" dt="2024-09-18T20:55:04.130" v="352"/>
          <ac:spMkLst>
            <pc:docMk/>
            <pc:sldMk cId="1855299753" sldId="291"/>
            <ac:spMk id="5" creationId="{1FE66FB6-12CE-4BB0-A457-4C360EA2FD71}"/>
          </ac:spMkLst>
        </pc:spChg>
        <pc:picChg chg="add del mod">
          <ac:chgData name="Mrs J Mollyneaux" userId="55f12a91-6194-4c35-84fe-ed35ae116b30" providerId="ADAL" clId="{51744801-78B6-4B5C-B12E-95B8DC5606A8}" dt="2024-09-18T20:53:53.453" v="335"/>
          <ac:picMkLst>
            <pc:docMk/>
            <pc:sldMk cId="1855299753" sldId="291"/>
            <ac:picMk id="1026" creationId="{28D64630-DEB3-4285-9336-1FE3235B8C07}"/>
          </ac:picMkLst>
        </pc:picChg>
        <pc:picChg chg="add mod">
          <ac:chgData name="Mrs J Mollyneaux" userId="55f12a91-6194-4c35-84fe-ed35ae116b30" providerId="ADAL" clId="{51744801-78B6-4B5C-B12E-95B8DC5606A8}" dt="2024-09-18T20:54:16.938" v="342" actId="1076"/>
          <ac:picMkLst>
            <pc:docMk/>
            <pc:sldMk cId="1855299753" sldId="291"/>
            <ac:picMk id="1028" creationId="{4C6B8469-6016-4866-AE49-66E7799C29D9}"/>
          </ac:picMkLst>
        </pc:picChg>
        <pc:picChg chg="add mod">
          <ac:chgData name="Mrs J Mollyneaux" userId="55f12a91-6194-4c35-84fe-ed35ae116b30" providerId="ADAL" clId="{51744801-78B6-4B5C-B12E-95B8DC5606A8}" dt="2024-09-18T20:55:03.554" v="350" actId="1076"/>
          <ac:picMkLst>
            <pc:docMk/>
            <pc:sldMk cId="1855299753" sldId="291"/>
            <ac:picMk id="1030" creationId="{3589F2D4-AABF-4E18-AEDD-56980073300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2367449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4042223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432147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93F3EE-FD36-48FB-8C1F-F1176AFBA136}" type="datetimeFigureOut">
              <a:rPr lang="en-GB" smtClean="0"/>
              <a:t>20/09/2024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2505052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93F3EE-FD36-48FB-8C1F-F1176AFBA136}" type="datetimeFigureOut">
              <a:rPr lang="en-GB" smtClean="0"/>
              <a:t>20/09/2024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2978754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93F3EE-FD36-48FB-8C1F-F1176AFBA136}" type="datetimeFigureOut">
              <a:rPr lang="en-GB" smtClean="0"/>
              <a:t>20/09/2024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271886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93F3EE-FD36-48FB-8C1F-F1176AFBA136}" type="datetimeFigureOut">
              <a:rPr lang="en-GB" smtClean="0"/>
              <a:t>20/09/2024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10309656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93F3EE-FD36-48FB-8C1F-F1176AFBA136}" type="datetimeFigureOut">
              <a:rPr lang="en-GB" smtClean="0"/>
              <a:t>20/09/2024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2984197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0F9204-1D59-45BC-86A2-78C378377640}" type="slidenum">
              <a:rPr lang="en-GB" smtClean="0"/>
              <a:t>‹#›</a:t>
            </a:fld>
            <a:endParaRPr lang="en-GB"/>
          </a:p>
        </p:txBody>
      </p:sp>
      <p:sp>
        <p:nvSpPr>
          <p:cNvPr id="5" name="Date Placeholder 4"/>
          <p:cNvSpPr>
            <a:spLocks noGrp="1"/>
          </p:cNvSpPr>
          <p:nvPr>
            <p:ph type="dt" sz="half" idx="10"/>
          </p:nvPr>
        </p:nvSpPr>
        <p:spPr/>
        <p:txBody>
          <a:bodyPr/>
          <a:lstStyle/>
          <a:p>
            <a:fld id="{9B93F3EE-FD36-48FB-8C1F-F1176AFBA136}" type="datetimeFigureOut">
              <a:rPr lang="en-GB" smtClean="0"/>
              <a:t>20/09/2024</a:t>
            </a:fld>
            <a:endParaRPr lang="en-GB"/>
          </a:p>
        </p:txBody>
      </p:sp>
    </p:spTree>
    <p:extLst>
      <p:ext uri="{BB962C8B-B14F-4D97-AF65-F5344CB8AC3E}">
        <p14:creationId xmlns:p14="http://schemas.microsoft.com/office/powerpoint/2010/main" val="332261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1601209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6747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1210399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40284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17558876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4151358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93F3EE-FD36-48FB-8C1F-F1176AFBA136}"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0F9204-1D59-45BC-86A2-78C378377640}" type="slidenum">
              <a:rPr lang="en-GB" smtClean="0"/>
              <a:t>‹#›</a:t>
            </a:fld>
            <a:endParaRPr lang="en-GB"/>
          </a:p>
        </p:txBody>
      </p:sp>
    </p:spTree>
    <p:extLst>
      <p:ext uri="{BB962C8B-B14F-4D97-AF65-F5344CB8AC3E}">
        <p14:creationId xmlns:p14="http://schemas.microsoft.com/office/powerpoint/2010/main" val="1661419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B93F3EE-FD36-48FB-8C1F-F1176AFBA136}" type="datetimeFigureOut">
              <a:rPr lang="en-GB" smtClean="0"/>
              <a:t>20/09/2024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D0F9204-1D59-45BC-86A2-78C378377640}" type="slidenum">
              <a:rPr lang="en-GB" smtClean="0"/>
              <a:t>‹#›</a:t>
            </a:fld>
            <a:endParaRPr lang="en-GB"/>
          </a:p>
        </p:txBody>
      </p:sp>
    </p:spTree>
    <p:extLst>
      <p:ext uri="{BB962C8B-B14F-4D97-AF65-F5344CB8AC3E}">
        <p14:creationId xmlns:p14="http://schemas.microsoft.com/office/powerpoint/2010/main" val="415687608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TkXcabDUg7Q"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62BB76-BE2E-4120-8BBD-710E60406872}"/>
              </a:ext>
            </a:extLst>
          </p:cNvPr>
          <p:cNvSpPr/>
          <p:nvPr/>
        </p:nvSpPr>
        <p:spPr>
          <a:xfrm>
            <a:off x="1451113" y="1383052"/>
            <a:ext cx="9289774" cy="3416320"/>
          </a:xfrm>
          <a:prstGeom prst="rect">
            <a:avLst/>
          </a:prstGeom>
        </p:spPr>
        <p:txBody>
          <a:bodyPr wrap="square">
            <a:spAutoFit/>
          </a:bodyPr>
          <a:lstStyle/>
          <a:p>
            <a:pPr algn="ctr"/>
            <a:r>
              <a:rPr lang="en-GB" sz="7200" dirty="0">
                <a:latin typeface="Comic Sans MS" panose="030F0702030302020204" pitchFamily="66" charset="0"/>
              </a:rPr>
              <a:t>Phonics, reading </a:t>
            </a:r>
          </a:p>
          <a:p>
            <a:pPr algn="ctr"/>
            <a:r>
              <a:rPr lang="en-GB" sz="7200" dirty="0">
                <a:latin typeface="Comic Sans MS" panose="030F0702030302020204" pitchFamily="66" charset="0"/>
              </a:rPr>
              <a:t>and writing in EYFS (Reception Class)</a:t>
            </a:r>
          </a:p>
        </p:txBody>
      </p:sp>
    </p:spTree>
    <p:extLst>
      <p:ext uri="{BB962C8B-B14F-4D97-AF65-F5344CB8AC3E}">
        <p14:creationId xmlns:p14="http://schemas.microsoft.com/office/powerpoint/2010/main" val="1935086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2F6ECD-A68A-452B-9E82-B96E3EAB5BA8}"/>
              </a:ext>
            </a:extLst>
          </p:cNvPr>
          <p:cNvSpPr/>
          <p:nvPr/>
        </p:nvSpPr>
        <p:spPr>
          <a:xfrm>
            <a:off x="368969" y="184484"/>
            <a:ext cx="11080212" cy="5078313"/>
          </a:xfrm>
          <a:prstGeom prst="rect">
            <a:avLst/>
          </a:prstGeom>
        </p:spPr>
        <p:txBody>
          <a:bodyPr wrap="square">
            <a:spAutoFit/>
          </a:bodyPr>
          <a:lstStyle/>
          <a:p>
            <a:pPr>
              <a:buFont typeface="Arial" charset="0"/>
              <a:buNone/>
              <a:defRPr/>
            </a:pPr>
            <a:r>
              <a:rPr lang="en-GB" sz="5400" dirty="0">
                <a:solidFill>
                  <a:prstClr val="black"/>
                </a:solidFill>
                <a:latin typeface="Comic Sans MS" pitchFamily="66" charset="0"/>
                <a:cs typeface="Arial" charset="0"/>
              </a:rPr>
              <a:t> </a:t>
            </a:r>
            <a:r>
              <a:rPr lang="en-GB" sz="5400" b="1" dirty="0">
                <a:solidFill>
                  <a:prstClr val="black"/>
                </a:solidFill>
                <a:latin typeface="Comic Sans MS" pitchFamily="66" charset="0"/>
                <a:cs typeface="Arial" charset="0"/>
              </a:rPr>
              <a:t>LEARNING TO READ…</a:t>
            </a:r>
            <a:endParaRPr lang="en-GB" sz="5400" b="1" dirty="0">
              <a:solidFill>
                <a:srgbClr val="2BB512"/>
              </a:solidFill>
              <a:latin typeface="Comic Sans MS" pitchFamily="66" charset="0"/>
              <a:cs typeface="Arial" charset="0"/>
            </a:endParaRPr>
          </a:p>
          <a:p>
            <a:pPr algn="ctr">
              <a:spcBef>
                <a:spcPct val="0"/>
              </a:spcBef>
              <a:defRPr/>
            </a:pPr>
            <a:endParaRPr lang="en-GB" sz="5400" dirty="0">
              <a:solidFill>
                <a:srgbClr val="2BB512"/>
              </a:solidFill>
              <a:latin typeface="Comic Sans MS" pitchFamily="66" charset="0"/>
              <a:cs typeface="Arial" charset="0"/>
            </a:endParaRPr>
          </a:p>
          <a:p>
            <a:pPr algn="ctr">
              <a:spcBef>
                <a:spcPct val="0"/>
              </a:spcBef>
              <a:defRPr/>
            </a:pPr>
            <a:r>
              <a:rPr lang="en-GB" sz="5400" b="1" dirty="0">
                <a:solidFill>
                  <a:srgbClr val="0070C0"/>
                </a:solidFill>
                <a:latin typeface="Comic Sans MS" pitchFamily="66" charset="0"/>
                <a:cs typeface="Arial" charset="0"/>
              </a:rPr>
              <a:t>‘It’s like learning to ride a bike. </a:t>
            </a:r>
          </a:p>
          <a:p>
            <a:pPr algn="ctr">
              <a:spcBef>
                <a:spcPct val="0"/>
              </a:spcBef>
              <a:defRPr/>
            </a:pPr>
            <a:r>
              <a:rPr lang="en-GB" sz="5400" b="1" dirty="0">
                <a:solidFill>
                  <a:srgbClr val="0070C0"/>
                </a:solidFill>
                <a:latin typeface="Comic Sans MS" pitchFamily="66" charset="0"/>
                <a:cs typeface="Arial" charset="0"/>
              </a:rPr>
              <a:t>Once you learn how to read </a:t>
            </a:r>
          </a:p>
          <a:p>
            <a:pPr algn="ctr">
              <a:spcBef>
                <a:spcPct val="0"/>
              </a:spcBef>
              <a:defRPr/>
            </a:pPr>
            <a:r>
              <a:rPr lang="en-GB" sz="5400" b="1" dirty="0">
                <a:solidFill>
                  <a:srgbClr val="0070C0"/>
                </a:solidFill>
                <a:latin typeface="Comic Sans MS" pitchFamily="66" charset="0"/>
                <a:cs typeface="Arial" charset="0"/>
              </a:rPr>
              <a:t>you never forget. It’s a gift for life.’</a:t>
            </a:r>
            <a:endParaRPr lang="en-GB" sz="5400" b="1" dirty="0">
              <a:solidFill>
                <a:srgbClr val="0070C0"/>
              </a:solidFill>
            </a:endParaRPr>
          </a:p>
        </p:txBody>
      </p:sp>
    </p:spTree>
    <p:extLst>
      <p:ext uri="{BB962C8B-B14F-4D97-AF65-F5344CB8AC3E}">
        <p14:creationId xmlns:p14="http://schemas.microsoft.com/office/powerpoint/2010/main" val="272464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D899C33-76AF-46A1-9A82-EC5D8EB841E9}"/>
              </a:ext>
            </a:extLst>
          </p:cNvPr>
          <p:cNvSpPr txBox="1"/>
          <p:nvPr/>
        </p:nvSpPr>
        <p:spPr>
          <a:xfrm>
            <a:off x="1" y="420105"/>
            <a:ext cx="12192000" cy="5201424"/>
          </a:xfrm>
          <a:prstGeom prst="rect">
            <a:avLst/>
          </a:prstGeom>
          <a:noFill/>
        </p:spPr>
        <p:txBody>
          <a:bodyPr wrap="square">
            <a:spAutoFit/>
          </a:bodyPr>
          <a:lstStyle/>
          <a:p>
            <a:r>
              <a:rPr lang="en-GB" sz="4000" b="1" dirty="0">
                <a:latin typeface="Comic Sans MS" panose="030F0702030302020204" pitchFamily="66" charset="0"/>
              </a:rPr>
              <a:t>END OF RECEPTION EXPECTATIONS IN READING</a:t>
            </a:r>
          </a:p>
          <a:p>
            <a:endParaRPr lang="en-GB" sz="3600" dirty="0">
              <a:latin typeface="Comic Sans MS" panose="030F0702030302020204" pitchFamily="66" charset="0"/>
            </a:endParaRPr>
          </a:p>
          <a:p>
            <a:r>
              <a:rPr lang="en-GB" sz="3600" dirty="0">
                <a:latin typeface="Comic Sans MS" panose="030F0702030302020204" pitchFamily="66" charset="0"/>
              </a:rPr>
              <a:t>• Children read and understand simple sentences.</a:t>
            </a:r>
          </a:p>
          <a:p>
            <a:r>
              <a:rPr lang="en-GB" sz="3600" dirty="0">
                <a:latin typeface="Comic Sans MS" panose="030F0702030302020204" pitchFamily="66" charset="0"/>
              </a:rPr>
              <a:t>• They use phonic knowledge to decode regular words</a:t>
            </a:r>
          </a:p>
          <a:p>
            <a:r>
              <a:rPr lang="en-GB" sz="3600" dirty="0">
                <a:latin typeface="Comic Sans MS" panose="030F0702030302020204" pitchFamily="66" charset="0"/>
              </a:rPr>
              <a:t>and read them aloud accurately.</a:t>
            </a:r>
          </a:p>
          <a:p>
            <a:r>
              <a:rPr lang="en-GB" sz="3600" dirty="0">
                <a:latin typeface="Comic Sans MS" panose="030F0702030302020204" pitchFamily="66" charset="0"/>
              </a:rPr>
              <a:t>• They also read some common irregular words</a:t>
            </a:r>
          </a:p>
          <a:p>
            <a:r>
              <a:rPr lang="en-GB" sz="3600" dirty="0">
                <a:latin typeface="Comic Sans MS" panose="030F0702030302020204" pitchFamily="66" charset="0"/>
              </a:rPr>
              <a:t>• They demonstrate understanding when talking with</a:t>
            </a:r>
          </a:p>
          <a:p>
            <a:r>
              <a:rPr lang="en-GB" sz="3600" dirty="0">
                <a:latin typeface="Comic Sans MS" panose="030F0702030302020204" pitchFamily="66" charset="0"/>
              </a:rPr>
              <a:t>others about what they have read.</a:t>
            </a:r>
          </a:p>
        </p:txBody>
      </p:sp>
    </p:spTree>
    <p:extLst>
      <p:ext uri="{BB962C8B-B14F-4D97-AF65-F5344CB8AC3E}">
        <p14:creationId xmlns:p14="http://schemas.microsoft.com/office/powerpoint/2010/main" val="1576411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09F3AB6-8A7A-4BE5-88FF-938FC8CAA979}"/>
              </a:ext>
            </a:extLst>
          </p:cNvPr>
          <p:cNvSpPr txBox="1"/>
          <p:nvPr/>
        </p:nvSpPr>
        <p:spPr>
          <a:xfrm>
            <a:off x="393032" y="321712"/>
            <a:ext cx="10868526" cy="3908762"/>
          </a:xfrm>
          <a:prstGeom prst="rect">
            <a:avLst/>
          </a:prstGeom>
          <a:noFill/>
        </p:spPr>
        <p:txBody>
          <a:bodyPr wrap="square">
            <a:spAutoFit/>
          </a:bodyPr>
          <a:lstStyle/>
          <a:p>
            <a:r>
              <a:rPr lang="en-GB" sz="4000" b="1" dirty="0">
                <a:latin typeface="Comic Sans MS" panose="030F0702030302020204" pitchFamily="66" charset="0"/>
              </a:rPr>
              <a:t>WHAT IS PHONICS?</a:t>
            </a:r>
          </a:p>
          <a:p>
            <a:endParaRPr lang="en-GB" sz="4000" b="1" dirty="0">
              <a:latin typeface="Comic Sans MS" panose="030F0702030302020204" pitchFamily="66" charset="0"/>
            </a:endParaRPr>
          </a:p>
          <a:p>
            <a:r>
              <a:rPr lang="en-GB" sz="2800" dirty="0">
                <a:latin typeface="Comic Sans MS" panose="030F0702030302020204" pitchFamily="66" charset="0"/>
              </a:rPr>
              <a:t>Phonics is a systematic method of teaching reading and writing for children from nursery to 9 or an age where it is still needed.</a:t>
            </a:r>
          </a:p>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panose="030F0702030302020204" pitchFamily="66" charset="0"/>
              </a:rPr>
              <a:t>The teaching of phonics helps to create fluent readers and willing writers from a early stage.</a:t>
            </a:r>
          </a:p>
        </p:txBody>
      </p:sp>
    </p:spTree>
    <p:extLst>
      <p:ext uri="{BB962C8B-B14F-4D97-AF65-F5344CB8AC3E}">
        <p14:creationId xmlns:p14="http://schemas.microsoft.com/office/powerpoint/2010/main" val="2822563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1DA2ED8-F4B0-4F99-BF31-4B1100829BC3}"/>
              </a:ext>
            </a:extLst>
          </p:cNvPr>
          <p:cNvSpPr txBox="1"/>
          <p:nvPr/>
        </p:nvSpPr>
        <p:spPr>
          <a:xfrm>
            <a:off x="585537" y="303528"/>
            <a:ext cx="10507579" cy="5786199"/>
          </a:xfrm>
          <a:prstGeom prst="rect">
            <a:avLst/>
          </a:prstGeom>
          <a:noFill/>
        </p:spPr>
        <p:txBody>
          <a:bodyPr wrap="square">
            <a:spAutoFit/>
          </a:bodyPr>
          <a:lstStyle/>
          <a:p>
            <a:pPr algn="ctr"/>
            <a:r>
              <a:rPr lang="en-GB" sz="4000" b="1" dirty="0">
                <a:latin typeface="Comic Sans MS" panose="030F0702030302020204" pitchFamily="66" charset="0"/>
              </a:rPr>
              <a:t>SOUNDS NOT LETTER NAMES</a:t>
            </a:r>
          </a:p>
          <a:p>
            <a:endParaRPr lang="en-GB" sz="4000" b="1" dirty="0">
              <a:latin typeface="Comic Sans MS" panose="030F0702030302020204" pitchFamily="66" charset="0"/>
            </a:endParaRPr>
          </a:p>
          <a:p>
            <a:r>
              <a:rPr lang="en-GB" sz="2800" dirty="0">
                <a:latin typeface="Comic Sans MS" panose="030F0702030302020204" pitchFamily="66" charset="0"/>
              </a:rPr>
              <a:t>• Although knowing the letter names are important we focus on the sound that the letter makes.</a:t>
            </a:r>
          </a:p>
          <a:p>
            <a:endParaRPr lang="en-GB" sz="2800" dirty="0">
              <a:latin typeface="Comic Sans MS" panose="030F0702030302020204" pitchFamily="66" charset="0"/>
            </a:endParaRPr>
          </a:p>
          <a:p>
            <a:r>
              <a:rPr lang="en-GB" sz="2800" dirty="0">
                <a:latin typeface="Comic Sans MS" panose="030F0702030302020204" pitchFamily="66" charset="0"/>
              </a:rPr>
              <a:t>• We say the purest sound that </a:t>
            </a:r>
            <a:r>
              <a:rPr lang="en-GB" sz="2800">
                <a:latin typeface="Comic Sans MS" panose="030F0702030302020204" pitchFamily="66" charset="0"/>
              </a:rPr>
              <a:t>each letter makes </a:t>
            </a:r>
            <a:r>
              <a:rPr lang="en-GB" sz="2800" dirty="0">
                <a:latin typeface="Comic Sans MS" panose="030F0702030302020204" pitchFamily="66" charset="0"/>
              </a:rPr>
              <a:t>– try to make it a short sound.</a:t>
            </a:r>
          </a:p>
          <a:p>
            <a:endParaRPr lang="en-GB" sz="2800" dirty="0">
              <a:latin typeface="Comic Sans MS" panose="030F0702030302020204" pitchFamily="66" charset="0"/>
            </a:endParaRPr>
          </a:p>
          <a:p>
            <a:r>
              <a:rPr lang="en-GB" sz="2800" dirty="0">
                <a:latin typeface="Comic Sans MS" panose="030F0702030302020204" pitchFamily="66" charset="0"/>
              </a:rPr>
              <a:t>• If it helps think of how the letter sounds at the end of a word e.g.</a:t>
            </a:r>
          </a:p>
          <a:p>
            <a:pPr algn="ctr"/>
            <a:r>
              <a:rPr lang="en-GB" sz="6600" b="1" dirty="0">
                <a:latin typeface="Comic Sans MS" panose="030F0702030302020204" pitchFamily="66" charset="0"/>
              </a:rPr>
              <a:t>m – a – t</a:t>
            </a:r>
          </a:p>
        </p:txBody>
      </p:sp>
    </p:spTree>
    <p:extLst>
      <p:ext uri="{BB962C8B-B14F-4D97-AF65-F5344CB8AC3E}">
        <p14:creationId xmlns:p14="http://schemas.microsoft.com/office/powerpoint/2010/main" val="3644613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6AE262F-6F15-483D-A736-EF8500E06E2D}"/>
              </a:ext>
            </a:extLst>
          </p:cNvPr>
          <p:cNvSpPr txBox="1"/>
          <p:nvPr/>
        </p:nvSpPr>
        <p:spPr>
          <a:xfrm>
            <a:off x="318655" y="762000"/>
            <a:ext cx="10972799" cy="5170646"/>
          </a:xfrm>
          <a:prstGeom prst="rect">
            <a:avLst/>
          </a:prstGeom>
          <a:noFill/>
        </p:spPr>
        <p:txBody>
          <a:bodyPr wrap="square" rtlCol="0">
            <a:spAutoFit/>
          </a:bodyPr>
          <a:lstStyle/>
          <a:p>
            <a:pPr algn="ctr"/>
            <a:r>
              <a:rPr lang="en-GB" sz="4800" b="1" dirty="0">
                <a:latin typeface="Comic Sans MS" panose="030F0702030302020204" pitchFamily="66" charset="0"/>
              </a:rPr>
              <a:t>TEACHING SOUNDS</a:t>
            </a:r>
          </a:p>
          <a:p>
            <a:pPr algn="ctr"/>
            <a:endParaRPr lang="en-GB" sz="4800" b="1" dirty="0">
              <a:latin typeface="Comic Sans MS" panose="030F0702030302020204" pitchFamily="66" charset="0"/>
            </a:endParaRPr>
          </a:p>
          <a:p>
            <a:r>
              <a:rPr lang="en-GB" sz="2400" dirty="0">
                <a:latin typeface="Comic Sans MS" panose="030F0702030302020204" pitchFamily="66" charset="0"/>
              </a:rPr>
              <a:t>The first thing we teach children is the correct pronunciation of sounds. This prevents children from reading and writing words incorrectly.</a:t>
            </a:r>
          </a:p>
          <a:p>
            <a:r>
              <a:rPr lang="en-GB" sz="2400" dirty="0">
                <a:latin typeface="Comic Sans MS" panose="030F0702030302020204" pitchFamily="66" charset="0"/>
              </a:rPr>
              <a:t>We call these sounds “pure” sounds. </a:t>
            </a:r>
          </a:p>
          <a:p>
            <a:endParaRPr lang="en-GB" sz="2400" dirty="0">
              <a:latin typeface="Comic Sans MS" panose="030F0702030302020204" pitchFamily="66" charset="0"/>
            </a:endParaRPr>
          </a:p>
          <a:p>
            <a:r>
              <a:rPr lang="en-GB" sz="2400" dirty="0">
                <a:latin typeface="Comic Sans MS" panose="030F0702030302020204" pitchFamily="66" charset="0"/>
                <a:hlinkClick r:id="rId2"/>
              </a:rPr>
              <a:t>https://www.youtube.com/watch?v=TkXcabDUg7Q</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These need to be pronounced correctly to avoid the children spelling words incorrectly e.g. children incorrectly write words as “</a:t>
            </a:r>
            <a:r>
              <a:rPr lang="en-GB" sz="2400" dirty="0" err="1">
                <a:latin typeface="Comic Sans MS" panose="030F0702030302020204" pitchFamily="66" charset="0"/>
              </a:rPr>
              <a:t>fuh</a:t>
            </a:r>
            <a:r>
              <a:rPr lang="en-GB" sz="2400" dirty="0">
                <a:latin typeface="Comic Sans MS" panose="030F0702030302020204" pitchFamily="66" charset="0"/>
              </a:rPr>
              <a:t>” instead of “f”</a:t>
            </a:r>
          </a:p>
          <a:p>
            <a:endParaRPr lang="en-GB" dirty="0"/>
          </a:p>
        </p:txBody>
      </p:sp>
    </p:spTree>
    <p:extLst>
      <p:ext uri="{BB962C8B-B14F-4D97-AF65-F5344CB8AC3E}">
        <p14:creationId xmlns:p14="http://schemas.microsoft.com/office/powerpoint/2010/main" val="1652726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AB5F7D-FEA5-4DE1-B179-E97ED70A28EB}"/>
              </a:ext>
            </a:extLst>
          </p:cNvPr>
          <p:cNvSpPr/>
          <p:nvPr/>
        </p:nvSpPr>
        <p:spPr>
          <a:xfrm>
            <a:off x="457200" y="125293"/>
            <a:ext cx="11277600" cy="6818341"/>
          </a:xfrm>
          <a:prstGeom prst="rect">
            <a:avLst/>
          </a:prstGeom>
        </p:spPr>
        <p:txBody>
          <a:bodyPr wrap="square">
            <a:spAutoFit/>
          </a:bodyPr>
          <a:lstStyle/>
          <a:p>
            <a:pPr marL="457200" algn="ctr">
              <a:lnSpc>
                <a:spcPct val="115000"/>
              </a:lnSpc>
              <a:spcAft>
                <a:spcPts val="1000"/>
              </a:spcAft>
              <a:defRPr/>
            </a:pPr>
            <a:r>
              <a:rPr lang="en-GB" sz="4400" b="1" dirty="0">
                <a:latin typeface="Comic Sans MS"/>
                <a:ea typeface="Calibri"/>
                <a:cs typeface="Times New Roman"/>
              </a:rPr>
              <a:t>KEY WORDS</a:t>
            </a:r>
          </a:p>
          <a:p>
            <a:pPr marL="457200">
              <a:lnSpc>
                <a:spcPct val="115000"/>
              </a:lnSpc>
              <a:spcAft>
                <a:spcPts val="1000"/>
              </a:spcAft>
              <a:defRPr/>
            </a:pPr>
            <a:r>
              <a:rPr lang="en-GB" sz="2800" dirty="0">
                <a:solidFill>
                  <a:srgbClr val="FF0000"/>
                </a:solidFill>
                <a:latin typeface="Comic Sans MS"/>
                <a:ea typeface="Calibri"/>
                <a:cs typeface="Times New Roman"/>
              </a:rPr>
              <a:t>Red words </a:t>
            </a:r>
            <a:r>
              <a:rPr lang="en-GB" sz="2800" dirty="0">
                <a:latin typeface="Comic Sans MS"/>
                <a:ea typeface="Calibri"/>
                <a:cs typeface="Times New Roman"/>
              </a:rPr>
              <a:t>– words that cannot be sounded out:</a:t>
            </a:r>
          </a:p>
          <a:p>
            <a:pPr marL="457200" algn="ctr">
              <a:lnSpc>
                <a:spcPct val="115000"/>
              </a:lnSpc>
              <a:spcAft>
                <a:spcPts val="1000"/>
              </a:spcAft>
              <a:defRPr/>
            </a:pPr>
            <a:r>
              <a:rPr lang="en-GB" sz="2800" dirty="0">
                <a:latin typeface="Comic Sans MS"/>
                <a:ea typeface="Calibri"/>
                <a:cs typeface="Times New Roman"/>
              </a:rPr>
              <a:t> </a:t>
            </a:r>
            <a:r>
              <a:rPr lang="en-GB" sz="2800" b="1" dirty="0">
                <a:solidFill>
                  <a:srgbClr val="FF0000"/>
                </a:solidFill>
                <a:latin typeface="Comic Sans MS"/>
                <a:ea typeface="Calibri"/>
                <a:cs typeface="Times New Roman"/>
              </a:rPr>
              <a:t>I, said, they</a:t>
            </a:r>
            <a:endParaRPr lang="en-GB" sz="2800" b="1" dirty="0">
              <a:solidFill>
                <a:srgbClr val="FF0000"/>
              </a:solidFill>
              <a:ea typeface="Calibri"/>
              <a:cs typeface="Times New Roman"/>
            </a:endParaRPr>
          </a:p>
          <a:p>
            <a:pPr marL="457200">
              <a:lnSpc>
                <a:spcPct val="115000"/>
              </a:lnSpc>
              <a:spcAft>
                <a:spcPts val="1000"/>
              </a:spcAft>
              <a:defRPr/>
            </a:pPr>
            <a:r>
              <a:rPr lang="en-GB" sz="2800" dirty="0">
                <a:solidFill>
                  <a:srgbClr val="00B050"/>
                </a:solidFill>
                <a:latin typeface="Comic Sans MS"/>
                <a:ea typeface="Calibri"/>
                <a:cs typeface="Times New Roman"/>
              </a:rPr>
              <a:t>Green words </a:t>
            </a:r>
            <a:r>
              <a:rPr lang="en-GB" sz="2800" dirty="0">
                <a:latin typeface="Comic Sans MS"/>
                <a:ea typeface="Calibri"/>
                <a:cs typeface="Times New Roman"/>
              </a:rPr>
              <a:t>– words that can be sounded out using our phonics:</a:t>
            </a:r>
          </a:p>
          <a:p>
            <a:pPr marL="457200" algn="ctr">
              <a:lnSpc>
                <a:spcPct val="115000"/>
              </a:lnSpc>
              <a:spcAft>
                <a:spcPts val="1000"/>
              </a:spcAft>
              <a:defRPr/>
            </a:pPr>
            <a:r>
              <a:rPr lang="en-GB" sz="2800" dirty="0">
                <a:solidFill>
                  <a:srgbClr val="00B050"/>
                </a:solidFill>
                <a:latin typeface="Comic Sans MS"/>
                <a:ea typeface="Calibri"/>
                <a:cs typeface="Times New Roman"/>
              </a:rPr>
              <a:t>cat      mat      dad      top      bed</a:t>
            </a:r>
            <a:endParaRPr lang="en-GB" sz="2800" dirty="0">
              <a:solidFill>
                <a:srgbClr val="00B050"/>
              </a:solidFill>
              <a:ea typeface="Calibri"/>
              <a:cs typeface="Times New Roman"/>
            </a:endParaRPr>
          </a:p>
          <a:p>
            <a:pPr marL="457200">
              <a:lnSpc>
                <a:spcPct val="115000"/>
              </a:lnSpc>
              <a:spcAft>
                <a:spcPts val="1000"/>
              </a:spcAft>
              <a:defRPr/>
            </a:pPr>
            <a:r>
              <a:rPr lang="en-GB" sz="2800" dirty="0">
                <a:solidFill>
                  <a:srgbClr val="FF0000"/>
                </a:solidFill>
                <a:latin typeface="Comic Sans MS"/>
                <a:ea typeface="Calibri"/>
                <a:cs typeface="Times New Roman"/>
              </a:rPr>
              <a:t>Fred talk </a:t>
            </a:r>
            <a:r>
              <a:rPr lang="en-GB" sz="2800" dirty="0">
                <a:latin typeface="Comic Sans MS"/>
                <a:ea typeface="Calibri"/>
                <a:cs typeface="Times New Roman"/>
              </a:rPr>
              <a:t>– (Fred is the frog) he can only talk in sounds:</a:t>
            </a:r>
          </a:p>
          <a:p>
            <a:pPr marL="457200" algn="ctr">
              <a:lnSpc>
                <a:spcPct val="115000"/>
              </a:lnSpc>
              <a:spcAft>
                <a:spcPts val="1000"/>
              </a:spcAft>
              <a:defRPr/>
            </a:pPr>
            <a:r>
              <a:rPr lang="en-GB" sz="2800" dirty="0">
                <a:latin typeface="Comic Sans MS"/>
                <a:ea typeface="Calibri"/>
                <a:cs typeface="Times New Roman"/>
              </a:rPr>
              <a:t> </a:t>
            </a:r>
            <a:r>
              <a:rPr lang="en-GB" sz="2800" dirty="0" err="1">
                <a:latin typeface="Comic Sans MS"/>
                <a:ea typeface="Calibri"/>
                <a:cs typeface="Times New Roman"/>
              </a:rPr>
              <a:t>sh</a:t>
            </a:r>
            <a:r>
              <a:rPr lang="en-GB" sz="2800" dirty="0">
                <a:latin typeface="Comic Sans MS"/>
                <a:ea typeface="Calibri"/>
                <a:cs typeface="Times New Roman"/>
              </a:rPr>
              <a:t>-o-p</a:t>
            </a:r>
          </a:p>
          <a:p>
            <a:pPr marL="457200" algn="ctr">
              <a:lnSpc>
                <a:spcPct val="115000"/>
              </a:lnSpc>
              <a:spcAft>
                <a:spcPts val="1000"/>
              </a:spcAft>
              <a:defRPr/>
            </a:pPr>
            <a:r>
              <a:rPr lang="en-GB" sz="2800" dirty="0">
                <a:latin typeface="Comic Sans MS"/>
                <a:ea typeface="Calibri"/>
                <a:cs typeface="Times New Roman"/>
              </a:rPr>
              <a:t>Fred Fingers- we use Fred Fingers to help children sound out words to spell easily.</a:t>
            </a:r>
          </a:p>
          <a:p>
            <a:pPr marL="457200">
              <a:lnSpc>
                <a:spcPct val="115000"/>
              </a:lnSpc>
              <a:spcAft>
                <a:spcPts val="1000"/>
              </a:spcAft>
              <a:defRPr/>
            </a:pPr>
            <a:r>
              <a:rPr lang="en-GB" sz="2800" dirty="0">
                <a:solidFill>
                  <a:srgbClr val="7030A0"/>
                </a:solidFill>
                <a:latin typeface="Comic Sans MS"/>
                <a:ea typeface="Calibri"/>
                <a:cs typeface="Times New Roman"/>
              </a:rPr>
              <a:t>Nonsense words- </a:t>
            </a:r>
            <a:r>
              <a:rPr lang="en-GB" sz="2800" dirty="0">
                <a:latin typeface="Comic Sans MS"/>
                <a:ea typeface="Calibri"/>
                <a:cs typeface="Times New Roman"/>
              </a:rPr>
              <a:t>fake (or alien) words to check their phonics skills/knowledge.</a:t>
            </a:r>
          </a:p>
        </p:txBody>
      </p:sp>
    </p:spTree>
    <p:extLst>
      <p:ext uri="{BB962C8B-B14F-4D97-AF65-F5344CB8AC3E}">
        <p14:creationId xmlns:p14="http://schemas.microsoft.com/office/powerpoint/2010/main" val="1490699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A610C6-5AD6-4B30-8C56-3BD3BCC8C21D}"/>
              </a:ext>
            </a:extLst>
          </p:cNvPr>
          <p:cNvSpPr txBox="1"/>
          <p:nvPr/>
        </p:nvSpPr>
        <p:spPr>
          <a:xfrm>
            <a:off x="983672" y="540327"/>
            <a:ext cx="10224655" cy="3785652"/>
          </a:xfrm>
          <a:prstGeom prst="rect">
            <a:avLst/>
          </a:prstGeom>
          <a:noFill/>
        </p:spPr>
        <p:txBody>
          <a:bodyPr wrap="square" rtlCol="0">
            <a:spAutoFit/>
          </a:bodyPr>
          <a:lstStyle/>
          <a:p>
            <a:pPr algn="ctr"/>
            <a:r>
              <a:rPr lang="en-GB" sz="6000" b="1" dirty="0">
                <a:latin typeface="Comic Sans MS" panose="030F0702030302020204" pitchFamily="66" charset="0"/>
              </a:rPr>
              <a:t>Special friends</a:t>
            </a:r>
          </a:p>
          <a:p>
            <a:r>
              <a:rPr lang="en-GB" sz="3600" dirty="0">
                <a:latin typeface="Comic Sans MS" panose="030F0702030302020204" pitchFamily="66" charset="0"/>
              </a:rPr>
              <a:t>As children progress through the programme they will be introduced to some sounds that are represented by two or three letters. The children may refer to these as “special friends” as they like to be together</a:t>
            </a:r>
          </a:p>
        </p:txBody>
      </p:sp>
      <p:pic>
        <p:nvPicPr>
          <p:cNvPr id="5" name="Picture 4">
            <a:extLst>
              <a:ext uri="{FF2B5EF4-FFF2-40B4-BE49-F238E27FC236}">
                <a16:creationId xmlns:a16="http://schemas.microsoft.com/office/drawing/2014/main" id="{5A903FFF-0D6E-462E-BD59-EA513CFFE9B5}"/>
              </a:ext>
            </a:extLst>
          </p:cNvPr>
          <p:cNvPicPr>
            <a:picLocks noChangeAspect="1"/>
          </p:cNvPicPr>
          <p:nvPr/>
        </p:nvPicPr>
        <p:blipFill>
          <a:blip r:embed="rId2"/>
          <a:stretch>
            <a:fillRect/>
          </a:stretch>
        </p:blipFill>
        <p:spPr>
          <a:xfrm>
            <a:off x="3453245" y="4310928"/>
            <a:ext cx="4038600" cy="1533525"/>
          </a:xfrm>
          <a:prstGeom prst="rect">
            <a:avLst/>
          </a:prstGeom>
        </p:spPr>
      </p:pic>
    </p:spTree>
    <p:extLst>
      <p:ext uri="{BB962C8B-B14F-4D97-AF65-F5344CB8AC3E}">
        <p14:creationId xmlns:p14="http://schemas.microsoft.com/office/powerpoint/2010/main" val="1011414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E206FC-6362-4E13-B327-2185BD365CDE}"/>
              </a:ext>
            </a:extLst>
          </p:cNvPr>
          <p:cNvSpPr/>
          <p:nvPr/>
        </p:nvSpPr>
        <p:spPr>
          <a:xfrm>
            <a:off x="0" y="208005"/>
            <a:ext cx="11873947" cy="7109639"/>
          </a:xfrm>
          <a:prstGeom prst="rect">
            <a:avLst/>
          </a:prstGeom>
        </p:spPr>
        <p:txBody>
          <a:bodyPr wrap="square">
            <a:spAutoFit/>
          </a:bodyPr>
          <a:lstStyle/>
          <a:p>
            <a:pPr algn="ctr">
              <a:spcBef>
                <a:spcPct val="0"/>
              </a:spcBef>
            </a:pPr>
            <a:r>
              <a:rPr lang="en-GB" altLang="en-US" sz="2400" b="1" dirty="0" err="1">
                <a:latin typeface="Comic Sans MS" panose="030F0702030302020204" pitchFamily="66" charset="0"/>
              </a:rPr>
              <a:t>Read,Write</a:t>
            </a:r>
            <a:r>
              <a:rPr lang="en-GB" altLang="en-US" sz="2400" b="1" dirty="0">
                <a:latin typeface="Comic Sans MS" panose="030F0702030302020204" pitchFamily="66" charset="0"/>
              </a:rPr>
              <a:t>, Inc </a:t>
            </a:r>
            <a:r>
              <a:rPr lang="en-GB" altLang="en-US" sz="2400" dirty="0">
                <a:latin typeface="Comic Sans MS" panose="030F0702030302020204" pitchFamily="66" charset="0"/>
              </a:rPr>
              <a:t>is taught in </a:t>
            </a:r>
            <a:r>
              <a:rPr lang="en-GB" altLang="en-US" sz="2400" b="1" dirty="0">
                <a:latin typeface="Comic Sans MS" panose="030F0702030302020204" pitchFamily="66" charset="0"/>
              </a:rPr>
              <a:t>3 sets</a:t>
            </a:r>
            <a:r>
              <a:rPr lang="en-GB" altLang="en-US" sz="2400" dirty="0">
                <a:latin typeface="Comic Sans MS" panose="030F0702030302020204" pitchFamily="66" charset="0"/>
              </a:rPr>
              <a:t>:</a:t>
            </a:r>
          </a:p>
          <a:p>
            <a:pPr algn="ctr">
              <a:spcBef>
                <a:spcPct val="0"/>
              </a:spcBef>
            </a:pPr>
            <a:endParaRPr lang="en-GB" altLang="en-US" sz="2400" dirty="0">
              <a:latin typeface="Comic Sans MS" panose="030F0702030302020204" pitchFamily="66" charset="0"/>
            </a:endParaRPr>
          </a:p>
          <a:p>
            <a:pPr>
              <a:spcBef>
                <a:spcPct val="0"/>
              </a:spcBef>
            </a:pPr>
            <a:r>
              <a:rPr lang="en-GB" altLang="en-US" sz="2400" b="1" u="sng" dirty="0">
                <a:latin typeface="Comic Sans MS" panose="030F0702030302020204" pitchFamily="66" charset="0"/>
              </a:rPr>
              <a:t>Set 1</a:t>
            </a:r>
            <a:r>
              <a:rPr lang="en-GB" altLang="en-US" sz="2400" dirty="0">
                <a:latin typeface="Comic Sans MS" panose="030F0702030302020204" pitchFamily="66" charset="0"/>
              </a:rPr>
              <a:t> – </a:t>
            </a:r>
          </a:p>
          <a:p>
            <a:pPr>
              <a:spcBef>
                <a:spcPct val="0"/>
              </a:spcBef>
            </a:pPr>
            <a:r>
              <a:rPr lang="en-GB" altLang="en-US" sz="2400" dirty="0">
                <a:latin typeface="Comic Sans MS" panose="030F0702030302020204" pitchFamily="66" charset="0"/>
              </a:rPr>
              <a:t>These are the </a:t>
            </a:r>
            <a:r>
              <a:rPr lang="en-GB" altLang="en-US" sz="2400" b="1" dirty="0">
                <a:latin typeface="Comic Sans MS" panose="030F0702030302020204" pitchFamily="66" charset="0"/>
              </a:rPr>
              <a:t>first sounds </a:t>
            </a:r>
            <a:r>
              <a:rPr lang="en-GB" altLang="en-US" sz="2400" dirty="0">
                <a:latin typeface="Comic Sans MS" panose="030F0702030302020204" pitchFamily="66" charset="0"/>
              </a:rPr>
              <a:t>your child will be </a:t>
            </a:r>
          </a:p>
          <a:p>
            <a:pPr>
              <a:spcBef>
                <a:spcPct val="0"/>
              </a:spcBef>
            </a:pPr>
            <a:r>
              <a:rPr lang="en-GB" altLang="en-US" sz="2400" dirty="0">
                <a:latin typeface="Comic Sans MS" panose="030F0702030302020204" pitchFamily="66" charset="0"/>
              </a:rPr>
              <a:t>taught in </a:t>
            </a:r>
            <a:r>
              <a:rPr lang="en-GB" altLang="en-US" sz="2400" b="1" dirty="0">
                <a:latin typeface="Comic Sans MS" panose="030F0702030302020204" pitchFamily="66" charset="0"/>
              </a:rPr>
              <a:t>Reception:</a:t>
            </a:r>
          </a:p>
          <a:p>
            <a:pPr>
              <a:spcBef>
                <a:spcPct val="0"/>
              </a:spcBef>
            </a:pPr>
            <a:endParaRPr lang="en-GB" altLang="en-US" sz="2400" b="1" dirty="0">
              <a:latin typeface="Comic Sans MS" panose="030F0702030302020204" pitchFamily="66" charset="0"/>
            </a:endParaRPr>
          </a:p>
          <a:p>
            <a:pPr>
              <a:spcBef>
                <a:spcPct val="0"/>
              </a:spcBef>
            </a:pPr>
            <a:r>
              <a:rPr lang="en-GB" altLang="en-US" sz="2400" b="1" dirty="0">
                <a:latin typeface="Comic Sans MS" panose="030F0702030302020204" pitchFamily="66" charset="0"/>
              </a:rPr>
              <a:t>Remember each sound is pure…</a:t>
            </a:r>
          </a:p>
          <a:p>
            <a:pPr>
              <a:spcBef>
                <a:spcPct val="0"/>
              </a:spcBef>
            </a:pPr>
            <a:endParaRPr lang="en-GB" altLang="en-US" sz="2400" b="1" dirty="0">
              <a:latin typeface="Comic Sans MS" panose="030F0702030302020204" pitchFamily="66" charset="0"/>
            </a:endParaRPr>
          </a:p>
          <a:p>
            <a:pPr>
              <a:spcBef>
                <a:spcPct val="0"/>
              </a:spcBef>
            </a:pPr>
            <a:r>
              <a:rPr lang="en-GB" altLang="en-US" sz="2400" b="1" dirty="0">
                <a:latin typeface="Comic Sans MS" panose="030F0702030302020204" pitchFamily="66" charset="0"/>
              </a:rPr>
              <a:t>“</a:t>
            </a:r>
            <a:r>
              <a:rPr lang="en-GB" altLang="en-US" sz="2400" b="1" dirty="0">
                <a:solidFill>
                  <a:schemeClr val="tx1"/>
                </a:solidFill>
                <a:latin typeface="Comic Sans MS" panose="030F0702030302020204" pitchFamily="66" charset="0"/>
              </a:rPr>
              <a:t>m</a:t>
            </a:r>
            <a:r>
              <a:rPr lang="en-GB" altLang="en-US" sz="2400" b="1" dirty="0">
                <a:latin typeface="Comic Sans MS" panose="030F0702030302020204" pitchFamily="66" charset="0"/>
              </a:rPr>
              <a:t>” not “</a:t>
            </a:r>
            <a:r>
              <a:rPr lang="en-GB" altLang="en-US" sz="2400" b="1" dirty="0" err="1">
                <a:solidFill>
                  <a:schemeClr val="tx1"/>
                </a:solidFill>
                <a:latin typeface="Comic Sans MS" panose="030F0702030302020204" pitchFamily="66" charset="0"/>
              </a:rPr>
              <a:t>muh</a:t>
            </a:r>
            <a:r>
              <a:rPr lang="en-GB" altLang="en-US" sz="2400" b="1" dirty="0">
                <a:latin typeface="Comic Sans MS" panose="030F0702030302020204" pitchFamily="66" charset="0"/>
              </a:rPr>
              <a:t>”</a:t>
            </a:r>
          </a:p>
          <a:p>
            <a:pPr>
              <a:spcBef>
                <a:spcPct val="0"/>
              </a:spcBef>
            </a:pPr>
            <a:r>
              <a:rPr lang="en-GB" altLang="en-US" sz="2400" b="1" dirty="0">
                <a:latin typeface="Comic Sans MS" panose="030F0702030302020204" pitchFamily="66" charset="0"/>
              </a:rPr>
              <a:t>“t” not “</a:t>
            </a:r>
            <a:r>
              <a:rPr lang="en-GB" altLang="en-US" sz="2400" b="1" dirty="0" err="1">
                <a:latin typeface="Comic Sans MS" panose="030F0702030302020204" pitchFamily="66" charset="0"/>
              </a:rPr>
              <a:t>t</a:t>
            </a:r>
            <a:r>
              <a:rPr lang="en-GB" altLang="en-US" sz="2400" b="1" dirty="0" err="1">
                <a:solidFill>
                  <a:schemeClr val="tx1"/>
                </a:solidFill>
                <a:latin typeface="Comic Sans MS" panose="030F0702030302020204" pitchFamily="66" charset="0"/>
              </a:rPr>
              <a:t>uh</a:t>
            </a:r>
            <a:r>
              <a:rPr lang="en-GB" altLang="en-US" sz="2400" b="1" dirty="0">
                <a:solidFill>
                  <a:schemeClr val="tx1"/>
                </a:solidFill>
                <a:latin typeface="Comic Sans MS" panose="030F0702030302020204" pitchFamily="66" charset="0"/>
              </a:rPr>
              <a:t>”</a:t>
            </a:r>
          </a:p>
          <a:p>
            <a:pPr>
              <a:spcBef>
                <a:spcPct val="0"/>
              </a:spcBef>
            </a:pPr>
            <a:endParaRPr lang="en-GB" altLang="en-US" sz="2400" b="1" dirty="0">
              <a:solidFill>
                <a:schemeClr val="tx1"/>
              </a:solidFill>
              <a:latin typeface="Comic Sans MS" panose="030F0702030302020204" pitchFamily="66" charset="0"/>
            </a:endParaRPr>
          </a:p>
          <a:p>
            <a:pPr>
              <a:spcBef>
                <a:spcPct val="0"/>
              </a:spcBef>
            </a:pPr>
            <a:r>
              <a:rPr lang="en-GB" altLang="en-US" sz="2400" b="1" dirty="0">
                <a:latin typeface="Comic Sans MS" panose="030F0702030302020204" pitchFamily="66" charset="0"/>
              </a:rPr>
              <a:t>It is vital that children say the sounds </a:t>
            </a:r>
          </a:p>
          <a:p>
            <a:pPr>
              <a:spcBef>
                <a:spcPct val="0"/>
              </a:spcBef>
            </a:pPr>
            <a:r>
              <a:rPr lang="en-GB" altLang="en-US" sz="2400" b="1" dirty="0">
                <a:latin typeface="Comic Sans MS" panose="030F0702030302020204" pitchFamily="66" charset="0"/>
              </a:rPr>
              <a:t>correctly as otherwise it may stop them</a:t>
            </a:r>
          </a:p>
          <a:p>
            <a:pPr>
              <a:spcBef>
                <a:spcPct val="0"/>
              </a:spcBef>
            </a:pPr>
            <a:r>
              <a:rPr lang="en-GB" altLang="en-US" sz="2400" b="1" dirty="0">
                <a:latin typeface="Comic Sans MS" panose="030F0702030302020204" pitchFamily="66" charset="0"/>
              </a:rPr>
              <a:t>from reading / blending. </a:t>
            </a:r>
          </a:p>
          <a:p>
            <a:pPr>
              <a:spcBef>
                <a:spcPct val="0"/>
              </a:spcBef>
            </a:pPr>
            <a:endParaRPr lang="en-GB" altLang="en-US" sz="2400" dirty="0">
              <a:latin typeface="Comic Sans MS" panose="030F0702030302020204" pitchFamily="66" charset="0"/>
            </a:endParaRPr>
          </a:p>
          <a:p>
            <a:pPr>
              <a:spcBef>
                <a:spcPct val="0"/>
              </a:spcBef>
            </a:pPr>
            <a:r>
              <a:rPr lang="en-GB" altLang="en-US" sz="2400" dirty="0">
                <a:latin typeface="Comic Sans MS" panose="030F0702030302020204" pitchFamily="66" charset="0"/>
              </a:rPr>
              <a:t>When reading words with ‘special friends’, encourage your child to:</a:t>
            </a:r>
          </a:p>
          <a:p>
            <a:pPr>
              <a:spcBef>
                <a:spcPct val="0"/>
              </a:spcBef>
            </a:pPr>
            <a:r>
              <a:rPr lang="en-GB" altLang="en-US" sz="2400" dirty="0">
                <a:latin typeface="Comic Sans MS" panose="030F0702030302020204" pitchFamily="66" charset="0"/>
              </a:rPr>
              <a:t>Find </a:t>
            </a:r>
            <a:r>
              <a:rPr lang="en-GB" altLang="en-US" sz="2400" b="1" dirty="0">
                <a:solidFill>
                  <a:srgbClr val="FF0000"/>
                </a:solidFill>
                <a:latin typeface="Comic Sans MS" panose="030F0702030302020204" pitchFamily="66" charset="0"/>
              </a:rPr>
              <a:t>special friends </a:t>
            </a:r>
            <a:r>
              <a:rPr lang="en-GB" altLang="en-US" sz="2400" dirty="0">
                <a:latin typeface="Comic Sans MS" panose="030F0702030302020204" pitchFamily="66" charset="0"/>
              </a:rPr>
              <a:t>before reading the whole word. E.g. The</a:t>
            </a:r>
            <a:r>
              <a:rPr lang="en-GB" altLang="en-US" sz="2400" b="1" dirty="0">
                <a:latin typeface="Comic Sans MS" panose="030F0702030302020204" pitchFamily="66" charset="0"/>
              </a:rPr>
              <a:t> </a:t>
            </a:r>
            <a:r>
              <a:rPr lang="en-GB" altLang="en-US" sz="2400" b="1" dirty="0">
                <a:solidFill>
                  <a:srgbClr val="FF0000"/>
                </a:solidFill>
                <a:latin typeface="Comic Sans MS" panose="030F0702030302020204" pitchFamily="66" charset="0"/>
              </a:rPr>
              <a:t>sh</a:t>
            </a:r>
            <a:r>
              <a:rPr lang="en-GB" altLang="en-US" sz="2400" b="1" dirty="0">
                <a:latin typeface="Comic Sans MS" panose="030F0702030302020204" pitchFamily="66" charset="0"/>
              </a:rPr>
              <a:t>op </a:t>
            </a:r>
            <a:r>
              <a:rPr lang="en-GB" altLang="en-US" sz="2400" dirty="0">
                <a:latin typeface="Comic Sans MS" panose="030F0702030302020204" pitchFamily="66" charset="0"/>
              </a:rPr>
              <a:t>sells </a:t>
            </a:r>
            <a:r>
              <a:rPr lang="en-GB" altLang="en-US" sz="2400" b="1" dirty="0">
                <a:latin typeface="Comic Sans MS" panose="030F0702030302020204" pitchFamily="66" charset="0"/>
              </a:rPr>
              <a:t>fi</a:t>
            </a:r>
            <a:r>
              <a:rPr lang="en-GB" altLang="en-US" sz="2400" b="1" dirty="0">
                <a:solidFill>
                  <a:srgbClr val="FF0000"/>
                </a:solidFill>
                <a:latin typeface="Comic Sans MS" panose="030F0702030302020204" pitchFamily="66" charset="0"/>
              </a:rPr>
              <a:t>sh</a:t>
            </a:r>
            <a:r>
              <a:rPr lang="en-GB" altLang="en-US" sz="2400" b="1" dirty="0">
                <a:latin typeface="Comic Sans MS" panose="030F0702030302020204" pitchFamily="66" charset="0"/>
              </a:rPr>
              <a:t> and </a:t>
            </a:r>
            <a:r>
              <a:rPr lang="en-GB" altLang="en-US" sz="2400" b="1" dirty="0">
                <a:solidFill>
                  <a:srgbClr val="FF0000"/>
                </a:solidFill>
                <a:latin typeface="Comic Sans MS" panose="030F0702030302020204" pitchFamily="66" charset="0"/>
              </a:rPr>
              <a:t>ch</a:t>
            </a:r>
            <a:r>
              <a:rPr lang="en-GB" altLang="en-US" sz="2400" b="1" dirty="0">
                <a:latin typeface="Comic Sans MS" panose="030F0702030302020204" pitchFamily="66" charset="0"/>
              </a:rPr>
              <a:t>ips.</a:t>
            </a:r>
          </a:p>
          <a:p>
            <a:pPr>
              <a:spcBef>
                <a:spcPct val="0"/>
              </a:spcBef>
            </a:pPr>
            <a:r>
              <a:rPr lang="en-GB" altLang="en-US" sz="2400" dirty="0">
                <a:latin typeface="Comic Sans MS" panose="030F0702030302020204" pitchFamily="66" charset="0"/>
              </a:rPr>
              <a:t>           </a:t>
            </a:r>
            <a:endParaRPr lang="en-GB" altLang="en-US" sz="2400" b="1"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889875" y="961496"/>
            <a:ext cx="3829050" cy="4562475"/>
          </a:xfrm>
          <a:prstGeom prst="rect">
            <a:avLst/>
          </a:prstGeom>
        </p:spPr>
      </p:pic>
    </p:spTree>
    <p:extLst>
      <p:ext uri="{BB962C8B-B14F-4D97-AF65-F5344CB8AC3E}">
        <p14:creationId xmlns:p14="http://schemas.microsoft.com/office/powerpoint/2010/main" val="1561789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FB0619-6C68-4E5C-89D5-FDC637FBFEA2}"/>
              </a:ext>
            </a:extLst>
          </p:cNvPr>
          <p:cNvSpPr/>
          <p:nvPr/>
        </p:nvSpPr>
        <p:spPr>
          <a:xfrm>
            <a:off x="940903" y="936010"/>
            <a:ext cx="9157253" cy="5324535"/>
          </a:xfrm>
          <a:prstGeom prst="rect">
            <a:avLst/>
          </a:prstGeom>
        </p:spPr>
        <p:txBody>
          <a:bodyPr wrap="square">
            <a:spAutoFit/>
          </a:bodyPr>
          <a:lstStyle/>
          <a:p>
            <a:pPr>
              <a:spcBef>
                <a:spcPct val="0"/>
              </a:spcBef>
            </a:pPr>
            <a:r>
              <a:rPr lang="en-GB" altLang="en-US" sz="2000" dirty="0">
                <a:latin typeface="Comic Sans MS" panose="030F0702030302020204" pitchFamily="66" charset="0"/>
              </a:rPr>
              <a:t>Once your child can </a:t>
            </a:r>
          </a:p>
          <a:p>
            <a:pPr>
              <a:spcBef>
                <a:spcPct val="0"/>
              </a:spcBef>
            </a:pPr>
            <a:r>
              <a:rPr lang="en-GB" altLang="en-US" sz="2000" b="1" dirty="0">
                <a:latin typeface="Comic Sans MS" panose="030F0702030302020204" pitchFamily="66" charset="0"/>
              </a:rPr>
              <a:t>recognise</a:t>
            </a:r>
            <a:r>
              <a:rPr lang="en-GB" altLang="en-US" sz="2000" dirty="0">
                <a:latin typeface="Comic Sans MS" panose="030F0702030302020204" pitchFamily="66" charset="0"/>
              </a:rPr>
              <a:t> Set 1 sounds </a:t>
            </a:r>
          </a:p>
          <a:p>
            <a:pPr>
              <a:spcBef>
                <a:spcPct val="0"/>
              </a:spcBef>
            </a:pPr>
            <a:r>
              <a:rPr lang="en-GB" altLang="en-US" sz="2000" dirty="0">
                <a:latin typeface="Comic Sans MS" panose="030F0702030302020204" pitchFamily="66" charset="0"/>
              </a:rPr>
              <a:t>and </a:t>
            </a:r>
            <a:r>
              <a:rPr lang="en-GB" altLang="en-US" sz="2000" b="1" dirty="0">
                <a:latin typeface="Comic Sans MS" panose="030F0702030302020204" pitchFamily="66" charset="0"/>
              </a:rPr>
              <a:t>read</a:t>
            </a:r>
            <a:r>
              <a:rPr lang="en-GB" altLang="en-US" sz="2000" dirty="0">
                <a:latin typeface="Comic Sans MS" panose="030F0702030302020204" pitchFamily="66" charset="0"/>
              </a:rPr>
              <a:t> them in words, </a:t>
            </a:r>
          </a:p>
          <a:p>
            <a:pPr>
              <a:spcBef>
                <a:spcPct val="0"/>
              </a:spcBef>
            </a:pPr>
            <a:r>
              <a:rPr lang="en-GB" altLang="en-US" sz="2000" dirty="0">
                <a:latin typeface="Comic Sans MS" panose="030F0702030302020204" pitchFamily="66" charset="0"/>
              </a:rPr>
              <a:t>they will move on to Set 2.</a:t>
            </a:r>
          </a:p>
          <a:p>
            <a:pPr>
              <a:spcBef>
                <a:spcPct val="0"/>
              </a:spcBef>
            </a:pPr>
            <a:endParaRPr lang="en-GB" altLang="en-US" sz="2000" b="1" dirty="0">
              <a:latin typeface="Comic Sans MS" panose="030F0702030302020204" pitchFamily="66" charset="0"/>
            </a:endParaRPr>
          </a:p>
          <a:p>
            <a:pPr>
              <a:spcBef>
                <a:spcPct val="0"/>
              </a:spcBef>
            </a:pPr>
            <a:r>
              <a:rPr lang="en-GB" altLang="en-US" sz="2000" dirty="0">
                <a:latin typeface="Comic Sans MS" panose="030F0702030302020204" pitchFamily="66" charset="0"/>
              </a:rPr>
              <a:t>Set 2 has 12 new sounds:</a:t>
            </a:r>
          </a:p>
          <a:p>
            <a:pPr>
              <a:spcBef>
                <a:spcPct val="0"/>
              </a:spcBef>
            </a:pPr>
            <a:endParaRPr lang="en-GB" altLang="en-US" sz="2000" dirty="0">
              <a:latin typeface="Comic Sans MS" panose="030F0702030302020204" pitchFamily="66" charset="0"/>
            </a:endParaRPr>
          </a:p>
          <a:p>
            <a:pPr>
              <a:spcBef>
                <a:spcPct val="0"/>
              </a:spcBef>
            </a:pPr>
            <a:r>
              <a:rPr lang="en-GB" altLang="en-US" sz="2000" dirty="0">
                <a:latin typeface="Comic Sans MS" panose="030F0702030302020204" pitchFamily="66" charset="0"/>
              </a:rPr>
              <a:t>When reading Set 2/3 </a:t>
            </a:r>
          </a:p>
          <a:p>
            <a:pPr>
              <a:spcBef>
                <a:spcPct val="0"/>
              </a:spcBef>
            </a:pPr>
            <a:r>
              <a:rPr lang="en-GB" altLang="en-US" sz="2000" dirty="0">
                <a:latin typeface="Comic Sans MS" panose="030F0702030302020204" pitchFamily="66" charset="0"/>
              </a:rPr>
              <a:t>books with your child, </a:t>
            </a:r>
          </a:p>
          <a:p>
            <a:pPr>
              <a:spcBef>
                <a:spcPct val="0"/>
              </a:spcBef>
            </a:pPr>
            <a:r>
              <a:rPr lang="en-GB" altLang="en-US" sz="2000" dirty="0">
                <a:latin typeface="Comic Sans MS" panose="030F0702030302020204" pitchFamily="66" charset="0"/>
              </a:rPr>
              <a:t>encourage them to:</a:t>
            </a:r>
          </a:p>
          <a:p>
            <a:pPr>
              <a:spcBef>
                <a:spcPct val="0"/>
              </a:spcBef>
            </a:pPr>
            <a:endParaRPr lang="en-GB" altLang="en-US" sz="2000" dirty="0">
              <a:latin typeface="Comic Sans MS" panose="030F0702030302020204" pitchFamily="66" charset="0"/>
            </a:endParaRPr>
          </a:p>
          <a:p>
            <a:pPr>
              <a:spcBef>
                <a:spcPct val="0"/>
              </a:spcBef>
            </a:pPr>
            <a:r>
              <a:rPr lang="en-GB" altLang="en-US" sz="2000" dirty="0">
                <a:latin typeface="Comic Sans MS" panose="030F0702030302020204" pitchFamily="66" charset="0"/>
              </a:rPr>
              <a:t>Look at a word and find </a:t>
            </a:r>
          </a:p>
          <a:p>
            <a:pPr>
              <a:spcBef>
                <a:spcPct val="0"/>
              </a:spcBef>
            </a:pPr>
            <a:r>
              <a:rPr lang="en-GB" altLang="en-US" sz="2000" dirty="0">
                <a:latin typeface="Comic Sans MS" panose="030F0702030302020204" pitchFamily="66" charset="0"/>
              </a:rPr>
              <a:t>any </a:t>
            </a:r>
            <a:r>
              <a:rPr lang="en-GB" altLang="en-US" sz="2000" b="1" dirty="0">
                <a:solidFill>
                  <a:srgbClr val="FF0000"/>
                </a:solidFill>
                <a:latin typeface="Comic Sans MS" panose="030F0702030302020204" pitchFamily="66" charset="0"/>
              </a:rPr>
              <a:t>special friends </a:t>
            </a:r>
            <a:r>
              <a:rPr lang="en-GB" altLang="en-US" sz="2000" dirty="0">
                <a:latin typeface="Comic Sans MS" panose="030F0702030302020204" pitchFamily="66" charset="0"/>
              </a:rPr>
              <a:t>before</a:t>
            </a:r>
          </a:p>
          <a:p>
            <a:pPr>
              <a:spcBef>
                <a:spcPct val="0"/>
              </a:spcBef>
            </a:pPr>
            <a:r>
              <a:rPr lang="en-GB" altLang="en-US" sz="2000" dirty="0">
                <a:latin typeface="Comic Sans MS" panose="030F0702030302020204" pitchFamily="66" charset="0"/>
              </a:rPr>
              <a:t>reading it.</a:t>
            </a:r>
          </a:p>
          <a:p>
            <a:pPr>
              <a:spcBef>
                <a:spcPct val="0"/>
              </a:spcBef>
            </a:pPr>
            <a:endParaRPr lang="en-GB" altLang="en-US" sz="2000" dirty="0">
              <a:latin typeface="Comic Sans MS" panose="030F0702030302020204" pitchFamily="66" charset="0"/>
            </a:endParaRPr>
          </a:p>
          <a:p>
            <a:pPr>
              <a:spcBef>
                <a:spcPct val="0"/>
              </a:spcBef>
            </a:pPr>
            <a:r>
              <a:rPr lang="en-GB" altLang="en-US" sz="2000" dirty="0">
                <a:latin typeface="Comic Sans MS" panose="030F0702030302020204" pitchFamily="66" charset="0"/>
              </a:rPr>
              <a:t>E.g. </a:t>
            </a:r>
            <a:r>
              <a:rPr lang="en-GB" altLang="en-US" sz="2000" dirty="0">
                <a:solidFill>
                  <a:schemeClr val="tx1"/>
                </a:solidFill>
                <a:latin typeface="Comic Sans MS" panose="030F0702030302020204" pitchFamily="66" charset="0"/>
              </a:rPr>
              <a:t>The</a:t>
            </a:r>
            <a:r>
              <a:rPr lang="en-GB" altLang="en-US" sz="2000" b="1" dirty="0">
                <a:solidFill>
                  <a:schemeClr val="tx1"/>
                </a:solidFill>
                <a:latin typeface="Comic Sans MS" panose="030F0702030302020204" pitchFamily="66" charset="0"/>
              </a:rPr>
              <a:t> night </a:t>
            </a:r>
            <a:r>
              <a:rPr lang="en-GB" altLang="en-US" sz="2000" dirty="0">
                <a:solidFill>
                  <a:schemeClr val="tx1"/>
                </a:solidFill>
                <a:latin typeface="Comic Sans MS" panose="030F0702030302020204" pitchFamily="66" charset="0"/>
              </a:rPr>
              <a:t>is</a:t>
            </a:r>
            <a:r>
              <a:rPr lang="en-GB" altLang="en-US" sz="2000" b="1" dirty="0">
                <a:solidFill>
                  <a:schemeClr val="tx1"/>
                </a:solidFill>
                <a:latin typeface="Comic Sans MS" panose="030F0702030302020204" pitchFamily="66" charset="0"/>
              </a:rPr>
              <a:t> dark.</a:t>
            </a:r>
          </a:p>
          <a:p>
            <a:pPr>
              <a:spcBef>
                <a:spcPct val="0"/>
              </a:spcBef>
            </a:pPr>
            <a:r>
              <a:rPr lang="en-GB" altLang="en-US" sz="2000" dirty="0">
                <a:solidFill>
                  <a:schemeClr val="tx1"/>
                </a:solidFill>
                <a:latin typeface="Comic Sans MS" panose="030F0702030302020204" pitchFamily="66" charset="0"/>
              </a:rPr>
              <a:t>           n-</a:t>
            </a:r>
            <a:r>
              <a:rPr lang="en-GB" altLang="en-US" sz="2000" dirty="0" err="1">
                <a:solidFill>
                  <a:schemeClr val="tx1"/>
                </a:solidFill>
                <a:latin typeface="Comic Sans MS" panose="030F0702030302020204" pitchFamily="66" charset="0"/>
              </a:rPr>
              <a:t>igh</a:t>
            </a:r>
            <a:r>
              <a:rPr lang="en-GB" altLang="en-US" sz="2000" dirty="0">
                <a:solidFill>
                  <a:schemeClr val="tx1"/>
                </a:solidFill>
                <a:latin typeface="Comic Sans MS" panose="030F0702030302020204" pitchFamily="66" charset="0"/>
              </a:rPr>
              <a:t>-t   d-</a:t>
            </a:r>
            <a:r>
              <a:rPr lang="en-GB" altLang="en-US" sz="2000" dirty="0" err="1">
                <a:solidFill>
                  <a:schemeClr val="tx1"/>
                </a:solidFill>
                <a:latin typeface="Comic Sans MS" panose="030F0702030302020204" pitchFamily="66" charset="0"/>
              </a:rPr>
              <a:t>ar</a:t>
            </a:r>
            <a:r>
              <a:rPr lang="en-GB" altLang="en-US" sz="2000" dirty="0">
                <a:solidFill>
                  <a:schemeClr val="tx1"/>
                </a:solidFill>
                <a:latin typeface="Comic Sans MS" panose="030F0702030302020204" pitchFamily="66" charset="0"/>
              </a:rPr>
              <a:t>-k</a:t>
            </a:r>
          </a:p>
        </p:txBody>
      </p:sp>
      <p:pic>
        <p:nvPicPr>
          <p:cNvPr id="3" name="Picture 3">
            <a:extLst>
              <a:ext uri="{FF2B5EF4-FFF2-40B4-BE49-F238E27FC236}">
                <a16:creationId xmlns:a16="http://schemas.microsoft.com/office/drawing/2014/main" id="{70AB11F2-8144-46FF-8F2D-1B717726EE4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76335" y="826605"/>
            <a:ext cx="588962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7902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AC1939-69BB-445D-B7FF-1713F72787EF}"/>
              </a:ext>
            </a:extLst>
          </p:cNvPr>
          <p:cNvSpPr txBox="1"/>
          <p:nvPr/>
        </p:nvSpPr>
        <p:spPr>
          <a:xfrm>
            <a:off x="602671" y="863254"/>
            <a:ext cx="10986655" cy="3785652"/>
          </a:xfrm>
          <a:prstGeom prst="rect">
            <a:avLst/>
          </a:prstGeom>
          <a:noFill/>
        </p:spPr>
        <p:txBody>
          <a:bodyPr wrap="square" rtlCol="0">
            <a:spAutoFit/>
          </a:bodyPr>
          <a:lstStyle/>
          <a:p>
            <a:r>
              <a:rPr lang="en-GB" sz="4800" b="1" dirty="0">
                <a:latin typeface="Comic Sans MS" panose="030F0702030302020204" pitchFamily="66" charset="0"/>
              </a:rPr>
              <a:t>Meet Fred!</a:t>
            </a:r>
          </a:p>
          <a:p>
            <a:endParaRPr lang="en-GB" sz="3200" dirty="0">
              <a:latin typeface="Comic Sans MS" panose="030F0702030302020204" pitchFamily="66" charset="0"/>
            </a:endParaRPr>
          </a:p>
          <a:p>
            <a:endParaRPr lang="en-GB" sz="3200" dirty="0">
              <a:latin typeface="Comic Sans MS" panose="030F0702030302020204" pitchFamily="66" charset="0"/>
            </a:endParaRPr>
          </a:p>
          <a:p>
            <a:r>
              <a:rPr lang="en-GB" sz="3200" dirty="0">
                <a:latin typeface="Comic Sans MS" panose="030F0702030302020204" pitchFamily="66" charset="0"/>
              </a:rPr>
              <a:t>Fred can only talk in sounds…</a:t>
            </a:r>
          </a:p>
          <a:p>
            <a:r>
              <a:rPr lang="en-GB" sz="3200" dirty="0">
                <a:latin typeface="Comic Sans MS" panose="030F0702030302020204" pitchFamily="66" charset="0"/>
              </a:rPr>
              <a:t>He says “c-a-t” and the children then blend (combine the sounds) to read and reveal the word.</a:t>
            </a:r>
          </a:p>
          <a:p>
            <a:r>
              <a:rPr lang="en-GB" sz="3200" dirty="0">
                <a:latin typeface="Comic Sans MS" panose="030F0702030302020204" pitchFamily="66" charset="0"/>
              </a:rPr>
              <a:t>We call this Fred talk.</a:t>
            </a:r>
          </a:p>
        </p:txBody>
      </p:sp>
      <p:pic>
        <p:nvPicPr>
          <p:cNvPr id="4" name="Picture 3">
            <a:extLst>
              <a:ext uri="{FF2B5EF4-FFF2-40B4-BE49-F238E27FC236}">
                <a16:creationId xmlns:a16="http://schemas.microsoft.com/office/drawing/2014/main" id="{4245771A-53A2-4521-AC68-B435E72B7A33}"/>
              </a:ext>
            </a:extLst>
          </p:cNvPr>
          <p:cNvPicPr>
            <a:picLocks noChangeAspect="1"/>
          </p:cNvPicPr>
          <p:nvPr/>
        </p:nvPicPr>
        <p:blipFill>
          <a:blip r:embed="rId2"/>
          <a:stretch>
            <a:fillRect/>
          </a:stretch>
        </p:blipFill>
        <p:spPr>
          <a:xfrm>
            <a:off x="4482810" y="484909"/>
            <a:ext cx="3616777" cy="1830532"/>
          </a:xfrm>
          <a:prstGeom prst="rect">
            <a:avLst/>
          </a:prstGeom>
        </p:spPr>
      </p:pic>
      <p:pic>
        <p:nvPicPr>
          <p:cNvPr id="5" name="Picture 4">
            <a:extLst>
              <a:ext uri="{FF2B5EF4-FFF2-40B4-BE49-F238E27FC236}">
                <a16:creationId xmlns:a16="http://schemas.microsoft.com/office/drawing/2014/main" id="{A287A1B5-5A2A-45A5-A0B6-C964448D3B6E}"/>
              </a:ext>
            </a:extLst>
          </p:cNvPr>
          <p:cNvPicPr>
            <a:picLocks noChangeAspect="1"/>
          </p:cNvPicPr>
          <p:nvPr/>
        </p:nvPicPr>
        <p:blipFill>
          <a:blip r:embed="rId3"/>
          <a:stretch>
            <a:fillRect/>
          </a:stretch>
        </p:blipFill>
        <p:spPr>
          <a:xfrm>
            <a:off x="6095998" y="4243821"/>
            <a:ext cx="5019675" cy="2305050"/>
          </a:xfrm>
          <a:prstGeom prst="rect">
            <a:avLst/>
          </a:prstGeom>
        </p:spPr>
      </p:pic>
    </p:spTree>
    <p:extLst>
      <p:ext uri="{BB962C8B-B14F-4D97-AF65-F5344CB8AC3E}">
        <p14:creationId xmlns:p14="http://schemas.microsoft.com/office/powerpoint/2010/main" val="2416869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5F88B49-2F2F-4962-8801-AB7460D19FA9}"/>
              </a:ext>
            </a:extLst>
          </p:cNvPr>
          <p:cNvSpPr/>
          <p:nvPr/>
        </p:nvSpPr>
        <p:spPr>
          <a:xfrm>
            <a:off x="1245704" y="1027046"/>
            <a:ext cx="9700592" cy="4401205"/>
          </a:xfrm>
          <a:prstGeom prst="rect">
            <a:avLst/>
          </a:prstGeom>
        </p:spPr>
        <p:txBody>
          <a:bodyPr wrap="square">
            <a:spAutoFit/>
          </a:bodyPr>
          <a:lstStyle/>
          <a:p>
            <a:pPr>
              <a:defRPr/>
            </a:pPr>
            <a:r>
              <a:rPr lang="en-GB" altLang="en-US" sz="2800" dirty="0">
                <a:latin typeface="Comic Sans MS" panose="030F0702030302020204" pitchFamily="66" charset="0"/>
              </a:rPr>
              <a:t>Everyday in school, your child is taught a new sound. </a:t>
            </a:r>
          </a:p>
          <a:p>
            <a:pPr>
              <a:defRPr/>
            </a:pPr>
            <a:r>
              <a:rPr lang="en-GB" altLang="en-US" sz="2800" dirty="0">
                <a:latin typeface="Comic Sans MS" panose="030F0702030302020204" pitchFamily="66" charset="0"/>
              </a:rPr>
              <a:t>At the end of this session, they should be able to:</a:t>
            </a:r>
          </a:p>
          <a:p>
            <a:pPr indent="-285750">
              <a:buFont typeface="Arial" panose="020B0604020202020204" pitchFamily="34" charset="0"/>
              <a:buChar char="•"/>
              <a:defRPr/>
            </a:pPr>
            <a:endParaRPr lang="en-GB" altLang="en-US" sz="2800" dirty="0">
              <a:latin typeface="Comic Sans MS" panose="030F0702030302020204" pitchFamily="66" charset="0"/>
            </a:endParaRPr>
          </a:p>
          <a:p>
            <a:pPr indent="-285750">
              <a:buFont typeface="Arial" panose="020B0604020202020204" pitchFamily="34" charset="0"/>
              <a:buChar char="•"/>
              <a:defRPr/>
            </a:pPr>
            <a:r>
              <a:rPr lang="en-GB" altLang="en-US" sz="2800" dirty="0">
                <a:latin typeface="Comic Sans MS" panose="030F0702030302020204" pitchFamily="66" charset="0"/>
              </a:rPr>
              <a:t>Recognise the sound; e.g. </a:t>
            </a:r>
            <a:r>
              <a:rPr lang="en-GB" altLang="en-US" sz="2800" b="1" dirty="0">
                <a:latin typeface="Comic Sans MS" panose="030F0702030302020204" pitchFamily="66" charset="0"/>
              </a:rPr>
              <a:t>d</a:t>
            </a:r>
          </a:p>
          <a:p>
            <a:pPr indent="-285750">
              <a:buFont typeface="Arial" panose="020B0604020202020204" pitchFamily="34" charset="0"/>
              <a:buChar char="•"/>
              <a:defRPr/>
            </a:pPr>
            <a:r>
              <a:rPr lang="en-GB" altLang="en-US" sz="2800" dirty="0">
                <a:latin typeface="Comic Sans MS" panose="030F0702030302020204" pitchFamily="66" charset="0"/>
              </a:rPr>
              <a:t>Recognise the sound in words; e.g. </a:t>
            </a:r>
            <a:r>
              <a:rPr lang="en-GB" altLang="en-US" sz="2800" b="1" u="sng" dirty="0">
                <a:latin typeface="Comic Sans MS" panose="030F0702030302020204" pitchFamily="66" charset="0"/>
              </a:rPr>
              <a:t>d</a:t>
            </a:r>
            <a:r>
              <a:rPr lang="en-GB" altLang="en-US" sz="2800" dirty="0">
                <a:latin typeface="Comic Sans MS" panose="030F0702030302020204" pitchFamily="66" charset="0"/>
              </a:rPr>
              <a:t>og, mu</a:t>
            </a:r>
            <a:r>
              <a:rPr lang="en-GB" altLang="en-US" sz="2800" b="1" u="sng" dirty="0">
                <a:latin typeface="Comic Sans MS" panose="030F0702030302020204" pitchFamily="66" charset="0"/>
              </a:rPr>
              <a:t>d</a:t>
            </a:r>
          </a:p>
          <a:p>
            <a:pPr marL="285750" indent="-285750">
              <a:buFont typeface="Arial" panose="020B0604020202020204" pitchFamily="34" charset="0"/>
              <a:buChar char="•"/>
              <a:defRPr/>
            </a:pPr>
            <a:r>
              <a:rPr lang="en-GB" altLang="en-US" sz="2800" dirty="0">
                <a:latin typeface="Comic Sans MS" panose="030F0702030302020204" pitchFamily="66" charset="0"/>
              </a:rPr>
              <a:t>Write the sound (using the rhyme to remind them </a:t>
            </a:r>
          </a:p>
          <a:p>
            <a:pPr>
              <a:defRPr/>
            </a:pPr>
            <a:r>
              <a:rPr lang="en-GB" altLang="en-US" sz="2800" dirty="0">
                <a:latin typeface="Comic Sans MS" panose="030F0702030302020204" pitchFamily="66" charset="0"/>
              </a:rPr>
              <a:t>    how to write/form it correctly). </a:t>
            </a:r>
          </a:p>
          <a:p>
            <a:pPr>
              <a:defRPr/>
            </a:pPr>
            <a:endParaRPr lang="en-GB" altLang="en-US" sz="2800" dirty="0">
              <a:latin typeface="Comic Sans MS" panose="030F0702030302020204" pitchFamily="66" charset="0"/>
            </a:endParaRPr>
          </a:p>
          <a:p>
            <a:pPr>
              <a:defRPr/>
            </a:pPr>
            <a:r>
              <a:rPr lang="en-GB" altLang="en-US" sz="2800" dirty="0">
                <a:latin typeface="Comic Sans MS" panose="030F0702030302020204" pitchFamily="66" charset="0"/>
              </a:rPr>
              <a:t>E.g. d = round his bottom, up his tall neck, down to his feet</a:t>
            </a:r>
            <a:endParaRPr lang="en-GB" sz="2800" dirty="0"/>
          </a:p>
        </p:txBody>
      </p:sp>
      <p:pic>
        <p:nvPicPr>
          <p:cNvPr id="3" name="Picture 2">
            <a:extLst>
              <a:ext uri="{FF2B5EF4-FFF2-40B4-BE49-F238E27FC236}">
                <a16:creationId xmlns:a16="http://schemas.microsoft.com/office/drawing/2014/main" id="{911BFC81-6AF0-4874-92E6-0A043B143BF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42415" y="4966767"/>
            <a:ext cx="1096258" cy="1728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00540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A9A36A-0F9F-442F-A3BA-BD0F6BA0A1C4}"/>
              </a:ext>
            </a:extLst>
          </p:cNvPr>
          <p:cNvSpPr txBox="1"/>
          <p:nvPr/>
        </p:nvSpPr>
        <p:spPr>
          <a:xfrm>
            <a:off x="393032" y="1318464"/>
            <a:ext cx="10122568" cy="4339650"/>
          </a:xfrm>
          <a:prstGeom prst="rect">
            <a:avLst/>
          </a:prstGeom>
          <a:noFill/>
        </p:spPr>
        <p:txBody>
          <a:bodyPr wrap="square">
            <a:spAutoFit/>
          </a:bodyPr>
          <a:lstStyle/>
          <a:p>
            <a:r>
              <a:rPr lang="en-GB" sz="2800" dirty="0">
                <a:latin typeface="Comic Sans MS" panose="030F0702030302020204" pitchFamily="66" charset="0"/>
              </a:rPr>
              <a:t>The first set of sounds….</a:t>
            </a:r>
          </a:p>
          <a:p>
            <a:endParaRPr lang="en-GB" sz="2800" dirty="0">
              <a:latin typeface="Comic Sans MS" panose="030F0702030302020204" pitchFamily="66" charset="0"/>
            </a:endParaRPr>
          </a:p>
          <a:p>
            <a:r>
              <a:rPr lang="en-GB" sz="2800" dirty="0">
                <a:latin typeface="Comic Sans MS" panose="030F0702030302020204" pitchFamily="66" charset="0"/>
              </a:rPr>
              <a:t>• The first sounds we are teaching your child are:</a:t>
            </a:r>
          </a:p>
          <a:p>
            <a:r>
              <a:rPr lang="en-GB" sz="2800" dirty="0">
                <a:latin typeface="Comic Sans MS" panose="030F0702030302020204" pitchFamily="66" charset="0"/>
              </a:rPr>
              <a:t>  </a:t>
            </a:r>
          </a:p>
          <a:p>
            <a:pPr algn="ctr"/>
            <a:r>
              <a:rPr lang="en-GB" sz="4000" b="1" dirty="0">
                <a:latin typeface="Comic Sans MS" panose="030F0702030302020204" pitchFamily="66" charset="0"/>
              </a:rPr>
              <a:t>m a s d t</a:t>
            </a:r>
          </a:p>
          <a:p>
            <a:endParaRPr lang="en-GB" sz="2800" dirty="0">
              <a:latin typeface="Comic Sans MS" panose="030F0702030302020204" pitchFamily="66" charset="0"/>
            </a:endParaRPr>
          </a:p>
          <a:p>
            <a:r>
              <a:rPr lang="en-GB" sz="2800" dirty="0">
                <a:latin typeface="Comic Sans MS" panose="030F0702030302020204" pitchFamily="66" charset="0"/>
              </a:rPr>
              <a:t>• Words that can be made with these sounds are:</a:t>
            </a:r>
          </a:p>
          <a:p>
            <a:endParaRPr lang="en-GB" sz="2800" dirty="0">
              <a:latin typeface="Comic Sans MS" panose="030F0702030302020204" pitchFamily="66" charset="0"/>
            </a:endParaRPr>
          </a:p>
          <a:p>
            <a:pPr algn="ctr"/>
            <a:r>
              <a:rPr lang="en-GB" sz="4000" b="1" dirty="0">
                <a:latin typeface="Comic Sans MS" panose="030F0702030302020204" pitchFamily="66" charset="0"/>
              </a:rPr>
              <a:t>at, mat, dad, sad, sat, mad</a:t>
            </a:r>
          </a:p>
        </p:txBody>
      </p:sp>
      <p:sp>
        <p:nvSpPr>
          <p:cNvPr id="4" name="TextBox 3">
            <a:extLst>
              <a:ext uri="{FF2B5EF4-FFF2-40B4-BE49-F238E27FC236}">
                <a16:creationId xmlns:a16="http://schemas.microsoft.com/office/drawing/2014/main" id="{69A9761D-0123-46C6-A4B0-36B83400CA13}"/>
              </a:ext>
            </a:extLst>
          </p:cNvPr>
          <p:cNvSpPr txBox="1"/>
          <p:nvPr/>
        </p:nvSpPr>
        <p:spPr>
          <a:xfrm>
            <a:off x="8935452" y="938463"/>
            <a:ext cx="2919664" cy="2739211"/>
          </a:xfrm>
          <a:prstGeom prst="rect">
            <a:avLst/>
          </a:prstGeom>
          <a:noFill/>
          <a:ln w="76200">
            <a:solidFill>
              <a:schemeClr val="tx1"/>
            </a:solidFill>
          </a:ln>
        </p:spPr>
        <p:txBody>
          <a:bodyPr wrap="square" rtlCol="0">
            <a:spAutoFit/>
          </a:bodyPr>
          <a:lstStyle/>
          <a:p>
            <a:r>
              <a:rPr lang="en-GB" sz="1400" dirty="0">
                <a:latin typeface="Comic Sans MS" panose="030F0702030302020204" pitchFamily="66" charset="0"/>
              </a:rPr>
              <a:t>Our teaching order</a:t>
            </a:r>
          </a:p>
          <a:p>
            <a:r>
              <a:rPr lang="en-GB" sz="1400" dirty="0">
                <a:latin typeface="Comic Sans MS" panose="030F0702030302020204" pitchFamily="66" charset="0"/>
              </a:rPr>
              <a:t>• We do not teach the sounds in</a:t>
            </a:r>
          </a:p>
          <a:p>
            <a:r>
              <a:rPr lang="en-GB" sz="1400" dirty="0">
                <a:latin typeface="Comic Sans MS" panose="030F0702030302020204" pitchFamily="66" charset="0"/>
              </a:rPr>
              <a:t>alphabetical order.</a:t>
            </a:r>
          </a:p>
          <a:p>
            <a:endParaRPr lang="en-GB" sz="1400" dirty="0">
              <a:latin typeface="Comic Sans MS" panose="030F0702030302020204" pitchFamily="66" charset="0"/>
            </a:endParaRPr>
          </a:p>
          <a:p>
            <a:r>
              <a:rPr lang="en-GB" sz="1400" dirty="0">
                <a:latin typeface="Comic Sans MS" panose="030F0702030302020204" pitchFamily="66" charset="0"/>
              </a:rPr>
              <a:t>• The order is special – the sounds are taught in blocks of 5, then at the end of each block there is a word section.</a:t>
            </a:r>
          </a:p>
          <a:p>
            <a:endParaRPr lang="en-GB" sz="1400" dirty="0">
              <a:latin typeface="Comic Sans MS" panose="030F0702030302020204" pitchFamily="66" charset="0"/>
            </a:endParaRPr>
          </a:p>
          <a:p>
            <a:r>
              <a:rPr lang="en-GB" sz="1400" dirty="0">
                <a:latin typeface="Comic Sans MS" panose="030F0702030302020204" pitchFamily="66" charset="0"/>
              </a:rPr>
              <a:t>All of the words contain the sounds they have learnt.</a:t>
            </a:r>
          </a:p>
          <a:p>
            <a:endParaRPr lang="en-GB" dirty="0"/>
          </a:p>
        </p:txBody>
      </p:sp>
    </p:spTree>
    <p:extLst>
      <p:ext uri="{BB962C8B-B14F-4D97-AF65-F5344CB8AC3E}">
        <p14:creationId xmlns:p14="http://schemas.microsoft.com/office/powerpoint/2010/main" val="1856175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E9D89A-6BA6-4122-8C23-08504382B8D3}"/>
              </a:ext>
            </a:extLst>
          </p:cNvPr>
          <p:cNvSpPr txBox="1"/>
          <p:nvPr/>
        </p:nvSpPr>
        <p:spPr>
          <a:xfrm>
            <a:off x="1965157" y="120316"/>
            <a:ext cx="6432885" cy="2800767"/>
          </a:xfrm>
          <a:prstGeom prst="rect">
            <a:avLst/>
          </a:prstGeom>
          <a:noFill/>
        </p:spPr>
        <p:txBody>
          <a:bodyPr wrap="square" rtlCol="0">
            <a:spAutoFit/>
          </a:bodyPr>
          <a:lstStyle/>
          <a:p>
            <a:pPr algn="ctr"/>
            <a:r>
              <a:rPr lang="en-GB" sz="4000" b="1" dirty="0"/>
              <a:t>BOOKS</a:t>
            </a:r>
          </a:p>
          <a:p>
            <a:pPr algn="ctr"/>
            <a:endParaRPr lang="en-GB" sz="4000" b="1" dirty="0"/>
          </a:p>
          <a:p>
            <a:r>
              <a:rPr lang="en-GB" sz="3200" dirty="0">
                <a:latin typeface="Comic Sans MS" panose="030F0702030302020204" pitchFamily="66" charset="0"/>
              </a:rPr>
              <a:t>Picture books</a:t>
            </a:r>
          </a:p>
          <a:p>
            <a:r>
              <a:rPr lang="en-GB" sz="3200" dirty="0">
                <a:latin typeface="Comic Sans MS" panose="030F0702030302020204" pitchFamily="66" charset="0"/>
              </a:rPr>
              <a:t>Sound blending books</a:t>
            </a:r>
          </a:p>
          <a:p>
            <a:r>
              <a:rPr lang="en-GB" sz="3200" dirty="0">
                <a:latin typeface="Comic Sans MS" panose="030F0702030302020204" pitchFamily="66" charset="0"/>
              </a:rPr>
              <a:t>Ditty sheets</a:t>
            </a:r>
          </a:p>
        </p:txBody>
      </p:sp>
      <p:pic>
        <p:nvPicPr>
          <p:cNvPr id="1028" name="Picture 4" descr="Read Write Inc. Phonics Book Bag Books: Green Set 1 Storybooks Mixed Pack  of 10: Amazon.co.uk: Bradbury, Adrian, Hawes, Alison, McFarlane, Karra,  Miskin, Ruth: 9780198419969: Books">
            <a:extLst>
              <a:ext uri="{FF2B5EF4-FFF2-40B4-BE49-F238E27FC236}">
                <a16:creationId xmlns:a16="http://schemas.microsoft.com/office/drawing/2014/main" id="{4C6B8469-6016-4866-AE49-66E7799C2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9540" y="1427438"/>
            <a:ext cx="4153401" cy="298729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ad Write Inc. Phonics: Storybook and Non-fiction Super Easy Buy Pack">
            <a:extLst>
              <a:ext uri="{FF2B5EF4-FFF2-40B4-BE49-F238E27FC236}">
                <a16:creationId xmlns:a16="http://schemas.microsoft.com/office/drawing/2014/main" id="{3589F2D4-AABF-4E18-AEDD-5698007330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374" y="2921083"/>
            <a:ext cx="5055268" cy="3538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299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601097-14DE-4823-A9B4-61E092E0C483}"/>
              </a:ext>
            </a:extLst>
          </p:cNvPr>
          <p:cNvSpPr/>
          <p:nvPr/>
        </p:nvSpPr>
        <p:spPr>
          <a:xfrm>
            <a:off x="172278" y="1582341"/>
            <a:ext cx="12019722" cy="4401205"/>
          </a:xfrm>
          <a:prstGeom prst="rect">
            <a:avLst/>
          </a:prstGeom>
        </p:spPr>
        <p:txBody>
          <a:bodyPr wrap="square">
            <a:spAutoFit/>
          </a:bodyPr>
          <a:lstStyle/>
          <a:p>
            <a:endParaRPr lang="en-GB" altLang="en-US" sz="2800" dirty="0">
              <a:latin typeface="Comic Sans MS" panose="030F0702030302020204" pitchFamily="66" charset="0"/>
            </a:endParaRPr>
          </a:p>
          <a:p>
            <a:r>
              <a:rPr lang="en-GB" altLang="en-US" sz="2800" b="1" dirty="0">
                <a:latin typeface="Comic Sans MS" panose="030F0702030302020204" pitchFamily="66" charset="0"/>
              </a:rPr>
              <a:t>Read, Write, Inc </a:t>
            </a:r>
            <a:r>
              <a:rPr lang="en-GB" altLang="en-US" sz="2800" dirty="0">
                <a:latin typeface="Comic Sans MS" panose="030F0702030302020204" pitchFamily="66" charset="0"/>
              </a:rPr>
              <a:t>recommend reading each book </a:t>
            </a:r>
            <a:r>
              <a:rPr lang="en-GB" altLang="en-US" sz="2800" b="1" dirty="0">
                <a:latin typeface="Comic Sans MS" panose="030F0702030302020204" pitchFamily="66" charset="0"/>
              </a:rPr>
              <a:t>3 times:</a:t>
            </a:r>
          </a:p>
          <a:p>
            <a:endParaRPr lang="en-GB" altLang="en-US" sz="2800" b="1" dirty="0">
              <a:latin typeface="Comic Sans MS" panose="030F0702030302020204" pitchFamily="66" charset="0"/>
            </a:endParaRPr>
          </a:p>
          <a:p>
            <a:r>
              <a:rPr lang="en-GB" altLang="en-US" sz="2800" dirty="0">
                <a:latin typeface="Comic Sans MS" panose="030F0702030302020204" pitchFamily="66" charset="0"/>
              </a:rPr>
              <a:t>First </a:t>
            </a:r>
            <a:r>
              <a:rPr lang="en-GB" altLang="en-US" sz="2800" b="1" dirty="0">
                <a:latin typeface="Comic Sans MS" panose="030F0702030302020204" pitchFamily="66" charset="0"/>
              </a:rPr>
              <a:t>time</a:t>
            </a:r>
            <a:r>
              <a:rPr lang="en-GB" altLang="en-US" sz="2800" dirty="0">
                <a:latin typeface="Comic Sans MS" panose="030F0702030302020204" pitchFamily="66" charset="0"/>
              </a:rPr>
              <a:t> = practise </a:t>
            </a:r>
            <a:r>
              <a:rPr lang="en-GB" altLang="en-US" sz="2800" b="1" dirty="0">
                <a:latin typeface="Comic Sans MS" panose="030F0702030302020204" pitchFamily="66" charset="0"/>
              </a:rPr>
              <a:t>decoding</a:t>
            </a:r>
            <a:r>
              <a:rPr lang="en-GB" altLang="en-US" sz="2800" dirty="0">
                <a:latin typeface="Comic Sans MS" panose="030F0702030302020204" pitchFamily="66" charset="0"/>
              </a:rPr>
              <a:t> the words (blending/Fred Talk).</a:t>
            </a:r>
          </a:p>
          <a:p>
            <a:endParaRPr lang="en-GB" altLang="en-US" sz="2800" dirty="0">
              <a:latin typeface="Comic Sans MS" panose="030F0702030302020204" pitchFamily="66" charset="0"/>
            </a:endParaRPr>
          </a:p>
          <a:p>
            <a:r>
              <a:rPr lang="en-GB" altLang="en-US" sz="2800" dirty="0">
                <a:latin typeface="Comic Sans MS" panose="030F0702030302020204" pitchFamily="66" charset="0"/>
              </a:rPr>
              <a:t>Second </a:t>
            </a:r>
            <a:r>
              <a:rPr lang="en-GB" altLang="en-US" sz="2800" b="1" dirty="0">
                <a:latin typeface="Comic Sans MS" panose="030F0702030302020204" pitchFamily="66" charset="0"/>
              </a:rPr>
              <a:t>time</a:t>
            </a:r>
            <a:r>
              <a:rPr lang="en-GB" altLang="en-US" sz="2800" dirty="0">
                <a:latin typeface="Comic Sans MS" panose="030F0702030302020204" pitchFamily="66" charset="0"/>
              </a:rPr>
              <a:t> = practise expression / become quicker / more fluent.</a:t>
            </a:r>
          </a:p>
          <a:p>
            <a:endParaRPr lang="en-GB" altLang="en-US" sz="2800" dirty="0">
              <a:latin typeface="Comic Sans MS" panose="030F0702030302020204" pitchFamily="66" charset="0"/>
            </a:endParaRPr>
          </a:p>
          <a:p>
            <a:r>
              <a:rPr lang="en-GB" altLang="en-US" sz="2800" dirty="0">
                <a:latin typeface="Comic Sans MS" panose="030F0702030302020204" pitchFamily="66" charset="0"/>
              </a:rPr>
              <a:t>Third </a:t>
            </a:r>
            <a:r>
              <a:rPr lang="en-GB" altLang="en-US" sz="2800" b="1" dirty="0">
                <a:latin typeface="Comic Sans MS" panose="030F0702030302020204" pitchFamily="66" charset="0"/>
              </a:rPr>
              <a:t>time</a:t>
            </a:r>
            <a:r>
              <a:rPr lang="en-GB" altLang="en-US" sz="2800" dirty="0">
                <a:latin typeface="Comic Sans MS" panose="030F0702030302020204" pitchFamily="66" charset="0"/>
              </a:rPr>
              <a:t> = comprehension (understanding what they have read). Ask questions about what your child has read (see example questions at the back of each book).</a:t>
            </a:r>
          </a:p>
        </p:txBody>
      </p:sp>
      <p:sp>
        <p:nvSpPr>
          <p:cNvPr id="3" name="Rectangle 2">
            <a:extLst>
              <a:ext uri="{FF2B5EF4-FFF2-40B4-BE49-F238E27FC236}">
                <a16:creationId xmlns:a16="http://schemas.microsoft.com/office/drawing/2014/main" id="{E0C54003-DCBD-44E4-92FB-CE70AD60C969}"/>
              </a:ext>
            </a:extLst>
          </p:cNvPr>
          <p:cNvSpPr/>
          <p:nvPr/>
        </p:nvSpPr>
        <p:spPr>
          <a:xfrm>
            <a:off x="2841860" y="633656"/>
            <a:ext cx="5883342" cy="707886"/>
          </a:xfrm>
          <a:prstGeom prst="rect">
            <a:avLst/>
          </a:prstGeom>
        </p:spPr>
        <p:txBody>
          <a:bodyPr wrap="none">
            <a:spAutoFit/>
          </a:bodyPr>
          <a:lstStyle/>
          <a:p>
            <a:r>
              <a:rPr lang="en-US" altLang="en-US" sz="4000" dirty="0">
                <a:latin typeface="Comic Sans MS" panose="030F0702030302020204" pitchFamily="66" charset="0"/>
                <a:cs typeface="Arial" panose="020B0604020202020204" pitchFamily="34" charset="0"/>
              </a:rPr>
              <a:t>Reading with your child:</a:t>
            </a:r>
            <a:endParaRPr lang="en-GB" sz="4000" dirty="0"/>
          </a:p>
        </p:txBody>
      </p:sp>
    </p:spTree>
    <p:extLst>
      <p:ext uri="{BB962C8B-B14F-4D97-AF65-F5344CB8AC3E}">
        <p14:creationId xmlns:p14="http://schemas.microsoft.com/office/powerpoint/2010/main" val="4124695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E1C77BE-6186-4C61-B60B-727CEFD816E2}"/>
              </a:ext>
            </a:extLst>
          </p:cNvPr>
          <p:cNvSpPr txBox="1"/>
          <p:nvPr/>
        </p:nvSpPr>
        <p:spPr>
          <a:xfrm>
            <a:off x="803564" y="360218"/>
            <a:ext cx="10224654" cy="6186309"/>
          </a:xfrm>
          <a:prstGeom prst="rect">
            <a:avLst/>
          </a:prstGeom>
          <a:noFill/>
        </p:spPr>
        <p:txBody>
          <a:bodyPr wrap="square" rtlCol="0">
            <a:spAutoFit/>
          </a:bodyPr>
          <a:lstStyle/>
          <a:p>
            <a:pPr algn="ctr"/>
            <a:r>
              <a:rPr lang="en-GB" sz="3600" b="1" dirty="0">
                <a:latin typeface="Comic Sans MS" panose="030F0702030302020204" pitchFamily="66" charset="0"/>
              </a:rPr>
              <a:t>Reading Records</a:t>
            </a:r>
          </a:p>
          <a:p>
            <a:r>
              <a:rPr lang="en-GB" sz="3600" dirty="0">
                <a:latin typeface="Comic Sans MS" panose="030F0702030302020204" pitchFamily="66" charset="0"/>
              </a:rPr>
              <a:t>Reading Records are essential for communication between school and </a:t>
            </a:r>
          </a:p>
          <a:p>
            <a:r>
              <a:rPr lang="en-GB" sz="3600" dirty="0">
                <a:latin typeface="Comic Sans MS" panose="030F0702030302020204" pitchFamily="66" charset="0"/>
              </a:rPr>
              <a:t>home. It is important that you teach </a:t>
            </a:r>
          </a:p>
          <a:p>
            <a:r>
              <a:rPr lang="en-GB" sz="3600" dirty="0">
                <a:latin typeface="Comic Sans MS" panose="030F0702030302020204" pitchFamily="66" charset="0"/>
              </a:rPr>
              <a:t>your child to take care of their </a:t>
            </a:r>
          </a:p>
          <a:p>
            <a:r>
              <a:rPr lang="en-GB" sz="3600" dirty="0">
                <a:latin typeface="Comic Sans MS" panose="030F0702030302020204" pitchFamily="66" charset="0"/>
              </a:rPr>
              <a:t>Reading Record and reading books.</a:t>
            </a:r>
          </a:p>
          <a:p>
            <a:endParaRPr lang="en-GB" sz="3600" dirty="0">
              <a:latin typeface="Comic Sans MS" panose="030F0702030302020204" pitchFamily="66" charset="0"/>
            </a:endParaRPr>
          </a:p>
          <a:p>
            <a:r>
              <a:rPr lang="en-GB" sz="3600" dirty="0">
                <a:latin typeface="Comic Sans MS" panose="030F0702030302020204" pitchFamily="66" charset="0"/>
              </a:rPr>
              <a:t>Please sign / put a comment / smiley face to indicate that they have read their book 3 times (so that we know that they are ready to change it).</a:t>
            </a:r>
          </a:p>
        </p:txBody>
      </p:sp>
      <p:pic>
        <p:nvPicPr>
          <p:cNvPr id="5" name="Picture 4">
            <a:extLst>
              <a:ext uri="{FF2B5EF4-FFF2-40B4-BE49-F238E27FC236}">
                <a16:creationId xmlns:a16="http://schemas.microsoft.com/office/drawing/2014/main" id="{2D1C70B9-ABFB-4A07-999E-71AD6C38C245}"/>
              </a:ext>
            </a:extLst>
          </p:cNvPr>
          <p:cNvPicPr>
            <a:picLocks noChangeAspect="1"/>
          </p:cNvPicPr>
          <p:nvPr/>
        </p:nvPicPr>
        <p:blipFill>
          <a:blip r:embed="rId2"/>
          <a:stretch>
            <a:fillRect/>
          </a:stretch>
        </p:blipFill>
        <p:spPr>
          <a:xfrm>
            <a:off x="8900919" y="252288"/>
            <a:ext cx="2886075" cy="3524250"/>
          </a:xfrm>
          <a:prstGeom prst="rect">
            <a:avLst/>
          </a:prstGeom>
        </p:spPr>
      </p:pic>
    </p:spTree>
    <p:extLst>
      <p:ext uri="{BB962C8B-B14F-4D97-AF65-F5344CB8AC3E}">
        <p14:creationId xmlns:p14="http://schemas.microsoft.com/office/powerpoint/2010/main" val="1978135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470156-FCB0-4C12-87AC-5E639D0911FA}"/>
              </a:ext>
            </a:extLst>
          </p:cNvPr>
          <p:cNvSpPr/>
          <p:nvPr/>
        </p:nvSpPr>
        <p:spPr>
          <a:xfrm>
            <a:off x="410817" y="579782"/>
            <a:ext cx="11542644" cy="5386090"/>
          </a:xfrm>
          <a:prstGeom prst="rect">
            <a:avLst/>
          </a:prstGeom>
        </p:spPr>
        <p:txBody>
          <a:bodyPr wrap="square">
            <a:spAutoFit/>
          </a:bodyPr>
          <a:lstStyle/>
          <a:p>
            <a:pPr algn="ctr"/>
            <a:r>
              <a:rPr lang="en-GB" altLang="en-US" sz="2800" dirty="0">
                <a:latin typeface="Comic Sans MS" panose="030F0702030302020204" pitchFamily="66" charset="0"/>
              </a:rPr>
              <a:t>When reading with your child at home, they are meant to be </a:t>
            </a:r>
            <a:r>
              <a:rPr lang="en-GB" altLang="en-US" sz="2800" u="sng" dirty="0">
                <a:latin typeface="Comic Sans MS" panose="030F0702030302020204" pitchFamily="66" charset="0"/>
              </a:rPr>
              <a:t>consolidating</a:t>
            </a:r>
            <a:r>
              <a:rPr lang="en-GB" altLang="en-US" sz="2800" dirty="0">
                <a:latin typeface="Comic Sans MS" panose="030F0702030302020204" pitchFamily="66" charset="0"/>
              </a:rPr>
              <a:t> what they have learnt at school, </a:t>
            </a:r>
            <a:r>
              <a:rPr lang="en-GB" altLang="en-US" sz="2800" b="1" dirty="0">
                <a:latin typeface="Comic Sans MS" panose="030F0702030302020204" pitchFamily="66" charset="0"/>
              </a:rPr>
              <a:t>not</a:t>
            </a:r>
            <a:r>
              <a:rPr lang="en-GB" altLang="en-US" sz="2800" dirty="0">
                <a:latin typeface="Comic Sans MS" panose="030F0702030302020204" pitchFamily="66" charset="0"/>
              </a:rPr>
              <a:t> learning anything new. If they find it too difficult they will not enjoy reading at home. Please let us know if this is the case.</a:t>
            </a:r>
          </a:p>
          <a:p>
            <a:pPr algn="ctr"/>
            <a:endParaRPr lang="en-GB" altLang="en-US" sz="2800" dirty="0">
              <a:latin typeface="Comic Sans MS" panose="030F0702030302020204" pitchFamily="66" charset="0"/>
            </a:endParaRPr>
          </a:p>
          <a:p>
            <a:pPr algn="ctr"/>
            <a:endParaRPr lang="en-GB" altLang="en-US" sz="2800" dirty="0">
              <a:latin typeface="Comic Sans MS" panose="030F0702030302020204" pitchFamily="66" charset="0"/>
            </a:endParaRPr>
          </a:p>
          <a:p>
            <a:pPr algn="ctr"/>
            <a:endParaRPr lang="en-GB" altLang="en-US" sz="2800" dirty="0">
              <a:latin typeface="Comic Sans MS" panose="030F0702030302020204" pitchFamily="66" charset="0"/>
            </a:endParaRPr>
          </a:p>
          <a:p>
            <a:pPr algn="ctr"/>
            <a:r>
              <a:rPr lang="en-GB" altLang="en-US" sz="2800" dirty="0">
                <a:latin typeface="Comic Sans MS" panose="030F0702030302020204" pitchFamily="66" charset="0"/>
              </a:rPr>
              <a:t>Don’t forget we are just </a:t>
            </a:r>
            <a:r>
              <a:rPr lang="en-GB" altLang="en-US" sz="2800" b="1" dirty="0">
                <a:latin typeface="Comic Sans MS" panose="030F0702030302020204" pitchFamily="66" charset="0"/>
              </a:rPr>
              <a:t>beginning</a:t>
            </a:r>
            <a:r>
              <a:rPr lang="en-GB" altLang="en-US" sz="2800" dirty="0">
                <a:latin typeface="Comic Sans MS" panose="030F0702030302020204" pitchFamily="66" charset="0"/>
              </a:rPr>
              <a:t> to learn to read. Everything is new and hopefully exciting!</a:t>
            </a:r>
          </a:p>
          <a:p>
            <a:pPr algn="ctr"/>
            <a:endParaRPr lang="en-GB" altLang="en-US" sz="2800" dirty="0">
              <a:latin typeface="Comic Sans MS" panose="030F0702030302020204" pitchFamily="66" charset="0"/>
            </a:endParaRPr>
          </a:p>
          <a:p>
            <a:pPr algn="ctr"/>
            <a:r>
              <a:rPr lang="en-GB" altLang="en-US" sz="2800" dirty="0">
                <a:latin typeface="Comic Sans MS" panose="030F0702030302020204" pitchFamily="66" charset="0"/>
              </a:rPr>
              <a:t> </a:t>
            </a:r>
            <a:r>
              <a:rPr lang="en-GB" altLang="en-US" sz="2800" u="sng" dirty="0">
                <a:highlight>
                  <a:srgbClr val="FFFF00"/>
                </a:highlight>
                <a:latin typeface="Comic Sans MS" panose="030F0702030302020204" pitchFamily="66" charset="0"/>
              </a:rPr>
              <a:t>Every child is an individual, and will learn at their own pace. </a:t>
            </a:r>
          </a:p>
          <a:p>
            <a:pPr algn="ctr"/>
            <a:endParaRPr lang="en-GB" altLang="en-US" dirty="0">
              <a:latin typeface="Comic Sans MS" panose="030F0702030302020204" pitchFamily="66" charset="0"/>
            </a:endParaRPr>
          </a:p>
          <a:p>
            <a:pPr algn="ctr"/>
            <a:endParaRPr lang="en-GB" altLang="en-US" u="sng" dirty="0">
              <a:latin typeface="Comic Sans MS" panose="030F0702030302020204" pitchFamily="66" charset="0"/>
            </a:endParaRPr>
          </a:p>
        </p:txBody>
      </p:sp>
    </p:spTree>
    <p:extLst>
      <p:ext uri="{BB962C8B-B14F-4D97-AF65-F5344CB8AC3E}">
        <p14:creationId xmlns:p14="http://schemas.microsoft.com/office/powerpoint/2010/main" val="102109835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2421</TotalTime>
  <Words>1024</Words>
  <Application>Microsoft Office PowerPoint</Application>
  <PresentationFormat>Widescreen</PresentationFormat>
  <Paragraphs>143</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Comic Sans MS</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 Mollyneaux</dc:creator>
  <cp:lastModifiedBy>Mrs J Mollyneaux</cp:lastModifiedBy>
  <cp:revision>37</cp:revision>
  <cp:lastPrinted>2021-09-17T15:38:53Z</cp:lastPrinted>
  <dcterms:created xsi:type="dcterms:W3CDTF">2021-09-16T15:42:23Z</dcterms:created>
  <dcterms:modified xsi:type="dcterms:W3CDTF">2024-09-20T07:22:41Z</dcterms:modified>
</cp:coreProperties>
</file>