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81" r:id="rId11"/>
    <p:sldId id="282" r:id="rId12"/>
    <p:sldId id="265" r:id="rId13"/>
    <p:sldId id="266" r:id="rId14"/>
    <p:sldId id="267" r:id="rId1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857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875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799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092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752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5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321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20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315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520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96542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21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8438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768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343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129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3F3EE-FD36-48FB-8C1F-F1176AFBA13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D0F9204-1D59-45BC-86A2-78C3783776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13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Ezfpod5w_Q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62BB76-BE2E-4120-8BBD-710E60406872}"/>
              </a:ext>
            </a:extLst>
          </p:cNvPr>
          <p:cNvSpPr/>
          <p:nvPr/>
        </p:nvSpPr>
        <p:spPr>
          <a:xfrm>
            <a:off x="1451113" y="1383052"/>
            <a:ext cx="92897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Phonics, reading </a:t>
            </a:r>
          </a:p>
          <a:p>
            <a:pPr algn="ctr"/>
            <a:r>
              <a:rPr lang="en-GB" sz="7200" dirty="0">
                <a:latin typeface="Comic Sans MS" panose="030F0702030302020204" pitchFamily="66" charset="0"/>
              </a:rPr>
              <a:t>and writing in EYFS (Reception Class)</a:t>
            </a:r>
          </a:p>
        </p:txBody>
      </p:sp>
    </p:spTree>
    <p:extLst>
      <p:ext uri="{BB962C8B-B14F-4D97-AF65-F5344CB8AC3E}">
        <p14:creationId xmlns:p14="http://schemas.microsoft.com/office/powerpoint/2010/main" val="1935086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42F6ECD-A68A-452B-9E82-B96E3EAB5BA8}"/>
              </a:ext>
            </a:extLst>
          </p:cNvPr>
          <p:cNvSpPr/>
          <p:nvPr/>
        </p:nvSpPr>
        <p:spPr>
          <a:xfrm>
            <a:off x="848139" y="1431234"/>
            <a:ext cx="106812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  <a:defRPr/>
            </a:pPr>
            <a:r>
              <a:rPr lang="en-GB" sz="2800" dirty="0">
                <a:solidFill>
                  <a:prstClr val="black"/>
                </a:solidFill>
                <a:latin typeface="Comic Sans MS" pitchFamily="66" charset="0"/>
                <a:cs typeface="Arial" charset="0"/>
              </a:rPr>
              <a:t> At Bourton-on-the-Water Primary Academy we want to give our children the best possible start. To give a child the gift of reading is to give them the ability to read and learn for the rest of their lives.</a:t>
            </a:r>
          </a:p>
          <a:p>
            <a:pPr algn="ctr">
              <a:spcBef>
                <a:spcPct val="0"/>
              </a:spcBef>
              <a:defRPr/>
            </a:pPr>
            <a:endParaRPr lang="en-GB" sz="2800" dirty="0">
              <a:solidFill>
                <a:srgbClr val="2BB512"/>
              </a:solidFill>
              <a:latin typeface="Comic Sans MS" pitchFamily="66" charset="0"/>
              <a:cs typeface="Arial" charset="0"/>
            </a:endParaRPr>
          </a:p>
          <a:p>
            <a:pPr algn="ctr">
              <a:spcBef>
                <a:spcPct val="0"/>
              </a:spcBef>
              <a:defRPr/>
            </a:pPr>
            <a:endParaRPr lang="en-GB" sz="2800" dirty="0">
              <a:solidFill>
                <a:srgbClr val="2BB512"/>
              </a:solidFill>
              <a:latin typeface="Comic Sans MS" pitchFamily="66" charset="0"/>
              <a:cs typeface="Arial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2800" dirty="0">
                <a:solidFill>
                  <a:srgbClr val="2BB512"/>
                </a:solidFill>
                <a:latin typeface="Comic Sans MS" pitchFamily="66" charset="0"/>
                <a:cs typeface="Arial" charset="0"/>
              </a:rPr>
              <a:t>‘It’s like learning to ride a bike.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2800" dirty="0">
                <a:solidFill>
                  <a:srgbClr val="2BB512"/>
                </a:solidFill>
                <a:latin typeface="Comic Sans MS" pitchFamily="66" charset="0"/>
                <a:cs typeface="Arial" charset="0"/>
              </a:rPr>
              <a:t>Once you learn how to read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2800" dirty="0">
                <a:solidFill>
                  <a:srgbClr val="2BB512"/>
                </a:solidFill>
                <a:latin typeface="Comic Sans MS" pitchFamily="66" charset="0"/>
                <a:cs typeface="Arial" charset="0"/>
              </a:rPr>
              <a:t>you never forget. It’s a gift for life.’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2464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986177-F5D5-493B-9E68-D26F3D0C8698}"/>
              </a:ext>
            </a:extLst>
          </p:cNvPr>
          <p:cNvSpPr/>
          <p:nvPr/>
        </p:nvSpPr>
        <p:spPr>
          <a:xfrm>
            <a:off x="887896" y="1550504"/>
            <a:ext cx="1082702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>
                <a:latin typeface="Comic Sans MS" panose="030F0702030302020204" pitchFamily="66" charset="0"/>
              </a:rPr>
              <a:t>Children develop awareness of different sounds in spoken language from a very early age.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>
                <a:latin typeface="Comic Sans MS" panose="030F0702030302020204" pitchFamily="66" charset="0"/>
              </a:rPr>
              <a:t>Spoken words are made up of different sounds. They learn to match these sounds to letters.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>
                <a:latin typeface="Comic Sans MS" panose="030F0702030302020204" pitchFamily="66" charset="0"/>
              </a:rPr>
              <a:t>Phonics is about children knowing how letters link to sounds.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dirty="0">
                <a:latin typeface="Comic Sans MS" panose="030F0702030302020204" pitchFamily="66" charset="0"/>
              </a:rPr>
              <a:t>The children then use this when they are reading and writing. </a:t>
            </a:r>
          </a:p>
        </p:txBody>
      </p:sp>
    </p:spTree>
    <p:extLst>
      <p:ext uri="{BB962C8B-B14F-4D97-AF65-F5344CB8AC3E}">
        <p14:creationId xmlns:p14="http://schemas.microsoft.com/office/powerpoint/2010/main" val="1652726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1C5AE1D-401D-4DBE-8A14-9583203B3467}"/>
              </a:ext>
            </a:extLst>
          </p:cNvPr>
          <p:cNvSpPr/>
          <p:nvPr/>
        </p:nvSpPr>
        <p:spPr>
          <a:xfrm>
            <a:off x="2616662" y="302351"/>
            <a:ext cx="76642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Comic Sans MS" panose="030F0702030302020204" pitchFamily="66" charset="0"/>
              </a:rPr>
              <a:t>Read, Write Inc. </a:t>
            </a:r>
            <a:endParaRPr lang="en-GB" sz="72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C71CBFF-CF54-42A4-AAFC-78576E68397A}"/>
              </a:ext>
            </a:extLst>
          </p:cNvPr>
          <p:cNvSpPr/>
          <p:nvPr/>
        </p:nvSpPr>
        <p:spPr>
          <a:xfrm>
            <a:off x="1258956" y="1618192"/>
            <a:ext cx="83488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In Bourton Primary Academy ,we follow the scheme Read Write Inc.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Approved government scheme.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550E6D-A00B-4F98-B4E2-4A5504D2D1EF}"/>
              </a:ext>
            </a:extLst>
          </p:cNvPr>
          <p:cNvSpPr/>
          <p:nvPr/>
        </p:nvSpPr>
        <p:spPr>
          <a:xfrm>
            <a:off x="1404730" y="2657034"/>
            <a:ext cx="6096000" cy="15698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Before they start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Tuning into sounds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Listening activities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Oral blending and segmenting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DD4E02-A4C9-45F7-B169-344737FC10DF}"/>
              </a:ext>
            </a:extLst>
          </p:cNvPr>
          <p:cNvSpPr/>
          <p:nvPr/>
        </p:nvSpPr>
        <p:spPr>
          <a:xfrm>
            <a:off x="1404730" y="4342399"/>
            <a:ext cx="6096000" cy="115435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Set 1, 2 &amp; 3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Learn sound and letter correspondences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Start to read and spell simple words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FE6A59-58F8-4423-98D8-A00ECDB46ECD}"/>
              </a:ext>
            </a:extLst>
          </p:cNvPr>
          <p:cNvSpPr/>
          <p:nvPr/>
        </p:nvSpPr>
        <p:spPr>
          <a:xfrm>
            <a:off x="1404730" y="5868264"/>
            <a:ext cx="2853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  <a:latin typeface="Comic Sans MS" panose="030F0702030302020204" pitchFamily="66" charset="0"/>
              </a:rPr>
              <a:t>Read Write Inc. groups</a:t>
            </a:r>
          </a:p>
        </p:txBody>
      </p:sp>
    </p:spTree>
    <p:extLst>
      <p:ext uri="{BB962C8B-B14F-4D97-AF65-F5344CB8AC3E}">
        <p14:creationId xmlns:p14="http://schemas.microsoft.com/office/powerpoint/2010/main" val="263948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2439B5-5582-435F-9F93-569AAD342D1E}"/>
              </a:ext>
            </a:extLst>
          </p:cNvPr>
          <p:cNvSpPr txBox="1"/>
          <p:nvPr/>
        </p:nvSpPr>
        <p:spPr>
          <a:xfrm>
            <a:off x="755576" y="1124744"/>
            <a:ext cx="7937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Phoneme: </a:t>
            </a:r>
            <a:r>
              <a:rPr lang="en-GB" sz="2800" dirty="0">
                <a:latin typeface="Comic Sans MS" panose="030F0702030302020204" pitchFamily="66" charset="0"/>
              </a:rPr>
              <a:t>The smallest unit of sound in a word.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15D80B-AE5E-42F3-A91B-08121E474C50}"/>
              </a:ext>
            </a:extLst>
          </p:cNvPr>
          <p:cNvSpPr txBox="1"/>
          <p:nvPr/>
        </p:nvSpPr>
        <p:spPr>
          <a:xfrm>
            <a:off x="2482031" y="2107091"/>
            <a:ext cx="63695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Grapheme: </a:t>
            </a:r>
            <a:r>
              <a:rPr lang="en-GB" sz="2800" dirty="0">
                <a:latin typeface="Comic Sans MS" panose="030F0702030302020204" pitchFamily="66" charset="0"/>
              </a:rPr>
              <a:t>The letter or letters that represent the phoneme.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D5FC6B-5C6A-4A33-9CC8-5D22BB4021BC}"/>
              </a:ext>
            </a:extLst>
          </p:cNvPr>
          <p:cNvSpPr/>
          <p:nvPr/>
        </p:nvSpPr>
        <p:spPr>
          <a:xfrm>
            <a:off x="755576" y="4077072"/>
            <a:ext cx="58458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Digraph: </a:t>
            </a:r>
            <a:r>
              <a:rPr lang="en-GB" sz="2800" b="1" dirty="0">
                <a:latin typeface="Comic Sans MS" panose="030F0702030302020204" pitchFamily="66" charset="0"/>
              </a:rPr>
              <a:t>two</a:t>
            </a:r>
            <a:r>
              <a:rPr lang="en-GB" sz="2800" dirty="0">
                <a:latin typeface="Comic Sans MS" panose="030F0702030302020204" pitchFamily="66" charset="0"/>
              </a:rPr>
              <a:t> letters that make the same sound.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58A5D2-E017-4C92-847B-33960070F5A4}"/>
              </a:ext>
            </a:extLst>
          </p:cNvPr>
          <p:cNvSpPr/>
          <p:nvPr/>
        </p:nvSpPr>
        <p:spPr>
          <a:xfrm>
            <a:off x="4176464" y="5373216"/>
            <a:ext cx="8015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Trigraph: </a:t>
            </a:r>
            <a:r>
              <a:rPr lang="en-GB" sz="2800" b="1" dirty="0">
                <a:latin typeface="Comic Sans MS" panose="030F0702030302020204" pitchFamily="66" charset="0"/>
              </a:rPr>
              <a:t>three</a:t>
            </a:r>
            <a:r>
              <a:rPr lang="en-GB" sz="2800" dirty="0">
                <a:latin typeface="Comic Sans MS" panose="030F0702030302020204" pitchFamily="66" charset="0"/>
              </a:rPr>
              <a:t> letters that make the same sound.</a:t>
            </a:r>
          </a:p>
        </p:txBody>
      </p:sp>
      <p:pic>
        <p:nvPicPr>
          <p:cNvPr id="6" name="Picture 4" descr="http://images.clipartpanda.com/ear-clip-art-McLLy6RXi.gif">
            <a:extLst>
              <a:ext uri="{FF2B5EF4-FFF2-40B4-BE49-F238E27FC236}">
                <a16:creationId xmlns:a16="http://schemas.microsoft.com/office/drawing/2014/main" id="{157ECF35-BF06-406A-8195-778273A21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049" y="836131"/>
            <a:ext cx="1116753" cy="139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cdn.grid.fotosearch.com/CSP/CSP382/k3826647.jpg">
            <a:extLst>
              <a:ext uri="{FF2B5EF4-FFF2-40B4-BE49-F238E27FC236}">
                <a16:creationId xmlns:a16="http://schemas.microsoft.com/office/drawing/2014/main" id="{73CFA181-2791-43C7-8802-C324A8026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39" y="2042423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1FE8845-A6A5-45FE-9623-C42BD00281E2}"/>
              </a:ext>
            </a:extLst>
          </p:cNvPr>
          <p:cNvSpPr txBox="1"/>
          <p:nvPr/>
        </p:nvSpPr>
        <p:spPr>
          <a:xfrm>
            <a:off x="8997330" y="2442954"/>
            <a:ext cx="13681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379910-01ED-4AAB-B0B8-9727F7791088}"/>
              </a:ext>
            </a:extLst>
          </p:cNvPr>
          <p:cNvSpPr txBox="1"/>
          <p:nvPr/>
        </p:nvSpPr>
        <p:spPr>
          <a:xfrm>
            <a:off x="6443700" y="3645024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rgbClr val="00B050"/>
                </a:solidFill>
                <a:latin typeface="Comic Sans MS" panose="030F0702030302020204" pitchFamily="66" charset="0"/>
              </a:rPr>
              <a:t>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3149E6-AE3E-4359-848A-DD085C1D0C5C}"/>
              </a:ext>
            </a:extLst>
          </p:cNvPr>
          <p:cNvSpPr txBox="1"/>
          <p:nvPr/>
        </p:nvSpPr>
        <p:spPr>
          <a:xfrm>
            <a:off x="2357500" y="5229200"/>
            <a:ext cx="13681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igh</a:t>
            </a:r>
            <a:endParaRPr lang="en-GB" sz="6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EC0453-1E3D-4D00-ACC9-CFCD6F78585F}"/>
              </a:ext>
            </a:extLst>
          </p:cNvPr>
          <p:cNvSpPr/>
          <p:nvPr/>
        </p:nvSpPr>
        <p:spPr>
          <a:xfrm>
            <a:off x="2482031" y="65923"/>
            <a:ext cx="74398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4000" dirty="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 bit of technical vocabulary…</a:t>
            </a:r>
            <a:endParaRPr lang="en-GB" sz="4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087233-D386-46EA-BE4E-D977D0671469}"/>
              </a:ext>
            </a:extLst>
          </p:cNvPr>
          <p:cNvSpPr txBox="1"/>
          <p:nvPr/>
        </p:nvSpPr>
        <p:spPr>
          <a:xfrm>
            <a:off x="1802427" y="3229525"/>
            <a:ext cx="4748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highlight>
                  <a:srgbClr val="FFFF00"/>
                </a:highlight>
                <a:latin typeface="Comic Sans MS" panose="030F0702030302020204" pitchFamily="66" charset="0"/>
              </a:rPr>
              <a:t>Special friends</a:t>
            </a:r>
          </a:p>
        </p:txBody>
      </p:sp>
    </p:spTree>
    <p:extLst>
      <p:ext uri="{BB962C8B-B14F-4D97-AF65-F5344CB8AC3E}">
        <p14:creationId xmlns:p14="http://schemas.microsoft.com/office/powerpoint/2010/main" val="222363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AAB5F7D-FEA5-4DE1-B179-E97ED70A28EB}"/>
              </a:ext>
            </a:extLst>
          </p:cNvPr>
          <p:cNvSpPr/>
          <p:nvPr/>
        </p:nvSpPr>
        <p:spPr>
          <a:xfrm>
            <a:off x="808383" y="901148"/>
            <a:ext cx="11277600" cy="4792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Red words </a:t>
            </a:r>
            <a:r>
              <a:rPr lang="en-GB" sz="2800" dirty="0">
                <a:latin typeface="Comic Sans MS"/>
                <a:ea typeface="Calibri"/>
                <a:cs typeface="Times New Roman"/>
              </a:rPr>
              <a:t>– words that cannot be sounded out: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latin typeface="Comic Sans MS"/>
                <a:ea typeface="Calibri"/>
                <a:cs typeface="Times New Roman"/>
              </a:rPr>
              <a:t> </a:t>
            </a:r>
            <a:r>
              <a:rPr lang="en-GB" sz="2800" b="1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I, said, they</a:t>
            </a:r>
            <a:endParaRPr lang="en-GB" sz="2800" b="1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srgbClr val="00B050"/>
                </a:solidFill>
                <a:latin typeface="Comic Sans MS"/>
                <a:ea typeface="Calibri"/>
                <a:cs typeface="Times New Roman"/>
              </a:rPr>
              <a:t>Green words </a:t>
            </a:r>
            <a:r>
              <a:rPr lang="en-GB" sz="2800" dirty="0">
                <a:latin typeface="Comic Sans MS"/>
                <a:ea typeface="Calibri"/>
                <a:cs typeface="Times New Roman"/>
              </a:rPr>
              <a:t>– words that can be sounded out using our phonics: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srgbClr val="00B050"/>
                </a:solidFill>
                <a:latin typeface="Comic Sans MS"/>
                <a:ea typeface="Calibri"/>
                <a:cs typeface="Times New Roman"/>
              </a:rPr>
              <a:t>cat      mat      dad      top      bed</a:t>
            </a:r>
            <a:endParaRPr lang="en-GB" sz="2800" dirty="0">
              <a:solidFill>
                <a:srgbClr val="00B050"/>
              </a:solidFill>
              <a:ea typeface="Calibri"/>
              <a:cs typeface="Times New Roman"/>
            </a:endParaRPr>
          </a:p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Comic Sans MS"/>
                <a:ea typeface="Calibri"/>
                <a:cs typeface="Times New Roman"/>
              </a:rPr>
              <a:t>Fred talk </a:t>
            </a:r>
            <a:r>
              <a:rPr lang="en-GB" sz="2800" dirty="0">
                <a:latin typeface="Comic Sans MS"/>
                <a:ea typeface="Calibri"/>
                <a:cs typeface="Times New Roman"/>
              </a:rPr>
              <a:t>– (Fred is the frog) he can only talk in sounds: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latin typeface="Comic Sans MS"/>
                <a:ea typeface="Calibri"/>
                <a:cs typeface="Times New Roman"/>
              </a:rPr>
              <a:t> </a:t>
            </a:r>
            <a:r>
              <a:rPr lang="en-GB" sz="2800" dirty="0" err="1">
                <a:latin typeface="Comic Sans MS"/>
                <a:ea typeface="Calibri"/>
                <a:cs typeface="Times New Roman"/>
              </a:rPr>
              <a:t>sh</a:t>
            </a:r>
            <a:r>
              <a:rPr lang="en-GB" sz="2800" dirty="0">
                <a:latin typeface="Comic Sans MS"/>
                <a:ea typeface="Calibri"/>
                <a:cs typeface="Times New Roman"/>
              </a:rPr>
              <a:t>-o-p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srgbClr val="7030A0"/>
                </a:solidFill>
                <a:latin typeface="Comic Sans MS"/>
                <a:ea typeface="Calibri"/>
                <a:cs typeface="Times New Roman"/>
              </a:rPr>
              <a:t>Non-sense words- </a:t>
            </a:r>
            <a:r>
              <a:rPr lang="en-GB" sz="2800" dirty="0">
                <a:latin typeface="Comic Sans MS"/>
                <a:ea typeface="Calibri"/>
                <a:cs typeface="Times New Roman"/>
              </a:rPr>
              <a:t>fake (or alien) words to check their phonics skills/knowledge.</a:t>
            </a:r>
          </a:p>
        </p:txBody>
      </p:sp>
    </p:spTree>
    <p:extLst>
      <p:ext uri="{BB962C8B-B14F-4D97-AF65-F5344CB8AC3E}">
        <p14:creationId xmlns:p14="http://schemas.microsoft.com/office/powerpoint/2010/main" val="1490699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F88B49-2F2F-4962-8801-AB7460D19FA9}"/>
              </a:ext>
            </a:extLst>
          </p:cNvPr>
          <p:cNvSpPr/>
          <p:nvPr/>
        </p:nvSpPr>
        <p:spPr>
          <a:xfrm>
            <a:off x="1245704" y="1027046"/>
            <a:ext cx="97005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Everyday in school, your child is taught a new sound. </a:t>
            </a:r>
          </a:p>
          <a:p>
            <a:pPr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At the end of this session, they should be able to:</a:t>
            </a:r>
          </a:p>
          <a:p>
            <a:pPr indent="-285750">
              <a:buFont typeface="Arial" panose="020B0604020202020204" pitchFamily="34" charset="0"/>
              <a:buChar char="•"/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Recognise the grapheme; e.g. </a:t>
            </a:r>
            <a:r>
              <a:rPr lang="en-GB" altLang="en-US" sz="2800" b="1" dirty="0">
                <a:latin typeface="Comic Sans MS" panose="030F0702030302020204" pitchFamily="66" charset="0"/>
              </a:rPr>
              <a:t>d</a:t>
            </a:r>
          </a:p>
          <a:p>
            <a:pPr indent="-285750">
              <a:buFont typeface="Arial" panose="020B0604020202020204" pitchFamily="34" charset="0"/>
              <a:buChar char="•"/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Recognise the grapheme in words; e.g. </a:t>
            </a:r>
            <a:r>
              <a:rPr lang="en-GB" altLang="en-US" sz="2800" b="1" u="sng" dirty="0">
                <a:latin typeface="Comic Sans MS" panose="030F0702030302020204" pitchFamily="66" charset="0"/>
              </a:rPr>
              <a:t>d</a:t>
            </a:r>
            <a:r>
              <a:rPr lang="en-GB" altLang="en-US" sz="2800" dirty="0">
                <a:latin typeface="Comic Sans MS" panose="030F0702030302020204" pitchFamily="66" charset="0"/>
              </a:rPr>
              <a:t>og, mu</a:t>
            </a:r>
            <a:r>
              <a:rPr lang="en-GB" altLang="en-US" sz="2800" b="1" u="sng" dirty="0">
                <a:latin typeface="Comic Sans MS" panose="030F0702030302020204" pitchFamily="66" charset="0"/>
              </a:rPr>
              <a:t>d</a:t>
            </a:r>
          </a:p>
          <a:p>
            <a:pPr algn="ctr">
              <a:defRPr/>
            </a:pPr>
            <a:endParaRPr lang="en-GB" altLang="en-US" sz="2800" b="1" u="sng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Write the sound (using the rhyme to remind them </a:t>
            </a:r>
          </a:p>
          <a:p>
            <a:pPr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    how to write/form it correctly). </a:t>
            </a:r>
          </a:p>
          <a:p>
            <a:pPr>
              <a:defRPr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altLang="en-US" sz="2800" dirty="0">
                <a:latin typeface="Comic Sans MS" panose="030F0702030302020204" pitchFamily="66" charset="0"/>
              </a:rPr>
              <a:t>E.g. d = round his bottom, up his tall neck, down to his feet</a:t>
            </a:r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1BFC81-6AF0-4874-92E6-0A043B143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415" y="4966767"/>
            <a:ext cx="1096258" cy="1728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054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E206FC-6362-4E13-B327-2185BD365CDE}"/>
              </a:ext>
            </a:extLst>
          </p:cNvPr>
          <p:cNvSpPr/>
          <p:nvPr/>
        </p:nvSpPr>
        <p:spPr>
          <a:xfrm>
            <a:off x="0" y="208005"/>
            <a:ext cx="1187394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b="1" dirty="0" err="1">
                <a:latin typeface="Comic Sans MS" panose="030F0702030302020204" pitchFamily="66" charset="0"/>
              </a:rPr>
              <a:t>Read,Write</a:t>
            </a:r>
            <a:r>
              <a:rPr lang="en-GB" altLang="en-US" sz="2400" b="1" dirty="0">
                <a:latin typeface="Comic Sans MS" panose="030F0702030302020204" pitchFamily="66" charset="0"/>
              </a:rPr>
              <a:t>, Inc </a:t>
            </a:r>
            <a:r>
              <a:rPr lang="en-GB" altLang="en-US" sz="2400" dirty="0">
                <a:latin typeface="Comic Sans MS" panose="030F0702030302020204" pitchFamily="66" charset="0"/>
              </a:rPr>
              <a:t>is taught in </a:t>
            </a:r>
            <a:r>
              <a:rPr lang="en-GB" altLang="en-US" sz="2400" b="1" dirty="0">
                <a:latin typeface="Comic Sans MS" panose="030F0702030302020204" pitchFamily="66" charset="0"/>
              </a:rPr>
              <a:t>3 sets</a:t>
            </a:r>
            <a:r>
              <a:rPr lang="en-GB" altLang="en-US" sz="2400" dirty="0">
                <a:latin typeface="Comic Sans MS" panose="030F0702030302020204" pitchFamily="66" charset="0"/>
              </a:rPr>
              <a:t>:</a:t>
            </a:r>
          </a:p>
          <a:p>
            <a:pPr algn="ctr">
              <a:spcBef>
                <a:spcPct val="0"/>
              </a:spcBef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u="sng" dirty="0">
                <a:latin typeface="Comic Sans MS" panose="030F0702030302020204" pitchFamily="66" charset="0"/>
              </a:rPr>
              <a:t>Set 1</a:t>
            </a:r>
            <a:r>
              <a:rPr lang="en-GB" altLang="en-US" sz="2400" dirty="0">
                <a:latin typeface="Comic Sans MS" panose="030F0702030302020204" pitchFamily="66" charset="0"/>
              </a:rPr>
              <a:t> – </a:t>
            </a:r>
          </a:p>
          <a:p>
            <a:pPr algn="ctr">
              <a:spcBef>
                <a:spcPct val="0"/>
              </a:spcBef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These are the </a:t>
            </a:r>
            <a:r>
              <a:rPr lang="en-GB" altLang="en-US" sz="2400" b="1" dirty="0">
                <a:latin typeface="Comic Sans MS" panose="030F0702030302020204" pitchFamily="66" charset="0"/>
              </a:rPr>
              <a:t>first sounds </a:t>
            </a:r>
            <a:r>
              <a:rPr lang="en-GB" altLang="en-US" sz="2400" dirty="0">
                <a:latin typeface="Comic Sans MS" panose="030F0702030302020204" pitchFamily="66" charset="0"/>
              </a:rPr>
              <a:t>your child will be 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taught in </a:t>
            </a:r>
            <a:r>
              <a:rPr lang="en-GB" altLang="en-US" sz="2400" b="1" dirty="0">
                <a:latin typeface="Comic Sans MS" panose="030F0702030302020204" pitchFamily="66" charset="0"/>
              </a:rPr>
              <a:t>Reception:</a:t>
            </a:r>
          </a:p>
          <a:p>
            <a:pPr>
              <a:spcBef>
                <a:spcPct val="0"/>
              </a:spcBef>
            </a:pPr>
            <a:endParaRPr lang="en-GB" altLang="en-US" sz="2400" b="1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>
                <a:latin typeface="Comic Sans MS" panose="030F0702030302020204" pitchFamily="66" charset="0"/>
              </a:rPr>
              <a:t>Remember each sound is pure…</a:t>
            </a:r>
          </a:p>
          <a:p>
            <a:pPr>
              <a:spcBef>
                <a:spcPct val="0"/>
              </a:spcBef>
            </a:pPr>
            <a:endParaRPr lang="en-GB" altLang="en-US" sz="2400" b="1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>
                <a:latin typeface="Comic Sans MS" panose="030F0702030302020204" pitchFamily="66" charset="0"/>
              </a:rPr>
              <a:t>“</a:t>
            </a:r>
            <a: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m</a:t>
            </a:r>
            <a:r>
              <a:rPr lang="en-GB" altLang="en-US" sz="2400" b="1" dirty="0">
                <a:latin typeface="Comic Sans MS" panose="030F0702030302020204" pitchFamily="66" charset="0"/>
              </a:rPr>
              <a:t>” not “</a:t>
            </a:r>
            <a:r>
              <a:rPr lang="en-GB" altLang="en-US" sz="24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muh</a:t>
            </a:r>
            <a:r>
              <a:rPr lang="en-GB" altLang="en-US" sz="2400" b="1" dirty="0">
                <a:latin typeface="Comic Sans MS" panose="030F0702030302020204" pitchFamily="66" charset="0"/>
              </a:rPr>
              <a:t>”</a:t>
            </a:r>
          </a:p>
          <a:p>
            <a:pPr>
              <a:spcBef>
                <a:spcPct val="0"/>
              </a:spcBef>
            </a:pPr>
            <a:endParaRPr lang="en-GB" altLang="en-US" sz="2400" b="1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>
                <a:latin typeface="Comic Sans MS" panose="030F0702030302020204" pitchFamily="66" charset="0"/>
              </a:rPr>
              <a:t>“t” not “</a:t>
            </a:r>
            <a:r>
              <a:rPr lang="en-GB" altLang="en-US" sz="2400" b="1" dirty="0" err="1">
                <a:latin typeface="Comic Sans MS" panose="030F0702030302020204" pitchFamily="66" charset="0"/>
              </a:rPr>
              <a:t>t</a:t>
            </a:r>
            <a:r>
              <a:rPr lang="en-GB" altLang="en-US" sz="24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uh</a:t>
            </a:r>
            <a:r>
              <a:rPr lang="en-GB" altLang="en-US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”</a:t>
            </a:r>
          </a:p>
          <a:p>
            <a:pPr>
              <a:spcBef>
                <a:spcPct val="0"/>
              </a:spcBef>
            </a:pPr>
            <a:endParaRPr lang="en-GB" altLang="en-US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>
                <a:latin typeface="Comic Sans MS" panose="030F0702030302020204" pitchFamily="66" charset="0"/>
              </a:rPr>
              <a:t>It is vital that children say the sounds </a:t>
            </a:r>
          </a:p>
          <a:p>
            <a:pPr>
              <a:spcBef>
                <a:spcPct val="0"/>
              </a:spcBef>
            </a:pPr>
            <a:r>
              <a:rPr lang="en-GB" altLang="en-US" sz="2400" b="1" dirty="0">
                <a:latin typeface="Comic Sans MS" panose="030F0702030302020204" pitchFamily="66" charset="0"/>
              </a:rPr>
              <a:t>correctly as otherwise it may stop them</a:t>
            </a:r>
          </a:p>
          <a:p>
            <a:pPr>
              <a:spcBef>
                <a:spcPct val="0"/>
              </a:spcBef>
            </a:pPr>
            <a:r>
              <a:rPr lang="en-GB" altLang="en-US" sz="2400" b="1" dirty="0">
                <a:latin typeface="Comic Sans MS" panose="030F0702030302020204" pitchFamily="66" charset="0"/>
              </a:rPr>
              <a:t>from reading / blending.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39190-C9C7-4764-8C7E-469B88A59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620" y="1495495"/>
            <a:ext cx="3689350" cy="442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789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89117F-7265-45F0-800E-FA2529C82C53}"/>
              </a:ext>
            </a:extLst>
          </p:cNvPr>
          <p:cNvSpPr/>
          <p:nvPr/>
        </p:nvSpPr>
        <p:spPr>
          <a:xfrm>
            <a:off x="263054" y="1357202"/>
            <a:ext cx="1142337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As they learn to recognise Set 1 sounds, they will be taught to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blend</a:t>
            </a:r>
            <a:r>
              <a:rPr lang="en-GB" altLang="en-US" sz="2400" b="1" dirty="0">
                <a:latin typeface="Comic Sans MS" panose="030F0702030302020204" pitchFamily="66" charset="0"/>
              </a:rPr>
              <a:t> / </a:t>
            </a:r>
            <a:r>
              <a:rPr lang="en-GB" altLang="en-US" sz="2400" dirty="0">
                <a:latin typeface="Comic Sans MS" panose="030F0702030302020204" pitchFamily="66" charset="0"/>
              </a:rPr>
              <a:t>using</a:t>
            </a:r>
            <a:r>
              <a:rPr lang="en-GB" altLang="en-US" sz="2400" b="1" dirty="0">
                <a:latin typeface="Comic Sans MS" panose="030F0702030302020204" pitchFamily="66" charset="0"/>
              </a:rPr>
              <a:t>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Fred Talk </a:t>
            </a:r>
            <a:r>
              <a:rPr lang="en-GB" altLang="en-US" sz="2400" dirty="0">
                <a:latin typeface="Comic Sans MS" panose="030F0702030302020204" pitchFamily="66" charset="0"/>
              </a:rPr>
              <a:t>(put sounds together to hear a word) so that they can begin to </a:t>
            </a:r>
            <a:r>
              <a:rPr lang="en-GB" altLang="en-US" sz="2400" b="1" dirty="0">
                <a:latin typeface="Comic Sans MS" panose="030F0702030302020204" pitchFamily="66" charset="0"/>
              </a:rPr>
              <a:t>read</a:t>
            </a:r>
            <a:r>
              <a:rPr lang="en-GB" altLang="en-US" sz="2400" dirty="0">
                <a:latin typeface="Comic Sans MS" panose="030F0702030302020204" pitchFamily="66" charset="0"/>
              </a:rPr>
              <a:t>.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Fred talk: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Fred can </a:t>
            </a:r>
            <a:r>
              <a:rPr lang="en-GB" altLang="en-US" sz="2400" i="1" dirty="0">
                <a:solidFill>
                  <a:srgbClr val="0070C0"/>
                </a:solidFill>
                <a:latin typeface="Comic Sans MS" panose="030F0702030302020204" pitchFamily="66" charset="0"/>
              </a:rPr>
              <a:t>only </a:t>
            </a:r>
            <a:r>
              <a:rPr lang="en-GB" altLang="en-US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talk in sounds...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He says “</a:t>
            </a:r>
            <a:r>
              <a:rPr lang="en-GB" altLang="en-US" sz="2400" i="1" dirty="0" err="1">
                <a:latin typeface="Comic Sans MS" panose="030F0702030302020204" pitchFamily="66" charset="0"/>
              </a:rPr>
              <a:t>c_a_t</a:t>
            </a:r>
            <a:r>
              <a:rPr lang="en-GB" altLang="en-US" sz="2400" i="1" dirty="0">
                <a:latin typeface="Comic Sans MS" panose="030F0702030302020204" pitchFamily="66" charset="0"/>
              </a:rPr>
              <a:t>.”</a:t>
            </a:r>
            <a:endParaRPr lang="en-GB" altLang="en-US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Watch </a:t>
            </a: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  <a:hlinkClick r:id="rId2"/>
              </a:rPr>
              <a:t>https://www.youtube.com/watch?v=dEzfpod5w_Q</a:t>
            </a: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>
              <a:spcBef>
                <a:spcPct val="0"/>
              </a:spcBef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When your child can </a:t>
            </a:r>
            <a:r>
              <a:rPr lang="en-GB" altLang="en-US" sz="2400" b="1" dirty="0">
                <a:latin typeface="Comic Sans MS" panose="030F0702030302020204" pitchFamily="66" charset="0"/>
              </a:rPr>
              <a:t>confidently</a:t>
            </a:r>
            <a:r>
              <a:rPr lang="en-GB" altLang="en-US" sz="2400" dirty="0">
                <a:latin typeface="Comic Sans MS" panose="030F0702030302020204" pitchFamily="66" charset="0"/>
              </a:rPr>
              <a:t> 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blend/</a:t>
            </a:r>
            <a:r>
              <a:rPr lang="en-GB" altLang="en-US" sz="2400" dirty="0">
                <a:latin typeface="Comic Sans MS" panose="030F0702030302020204" pitchFamily="66" charset="0"/>
              </a:rPr>
              <a:t>use</a:t>
            </a:r>
            <a:r>
              <a:rPr lang="en-GB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Fred Talk</a:t>
            </a:r>
            <a:r>
              <a:rPr lang="en-GB" altLang="en-US" sz="2400" dirty="0">
                <a:latin typeface="Comic Sans MS" panose="030F0702030302020204" pitchFamily="66" charset="0"/>
              </a:rPr>
              <a:t>, </a:t>
            </a:r>
          </a:p>
          <a:p>
            <a:pPr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They will be sent their first ‘Read, Write, Inc </a:t>
            </a:r>
            <a:r>
              <a:rPr lang="en-GB" altLang="en-US" sz="2400" dirty="0" err="1">
                <a:latin typeface="Comic Sans MS" panose="030F0702030302020204" pitchFamily="66" charset="0"/>
              </a:rPr>
              <a:t>book`to</a:t>
            </a:r>
            <a:r>
              <a:rPr lang="en-GB" altLang="en-US" sz="2400" dirty="0">
                <a:latin typeface="Comic Sans MS" panose="030F0702030302020204" pitchFamily="66" charset="0"/>
              </a:rPr>
              <a:t> practise reading at home.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BA04A3-2FBD-41AA-97EA-680A89EA4916}"/>
              </a:ext>
            </a:extLst>
          </p:cNvPr>
          <p:cNvSpPr/>
          <p:nvPr/>
        </p:nvSpPr>
        <p:spPr>
          <a:xfrm>
            <a:off x="1958257" y="381864"/>
            <a:ext cx="80329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4400" dirty="0">
                <a:latin typeface="Comic Sans MS" panose="030F0702030302020204" pitchFamily="66" charset="0"/>
                <a:cs typeface="Arial" panose="020B0604020202020204" pitchFamily="34" charset="0"/>
              </a:rPr>
              <a:t>How do phonics help us read?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229790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76C18B02-B94A-449B-AD8F-A123B254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5638" y="49213"/>
            <a:ext cx="8229600" cy="1143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en-US" sz="3200" b="1" kern="0" dirty="0">
                <a:latin typeface="Comic Sans MS" panose="030F0702030302020204" pitchFamily="66" charset="0"/>
              </a:rPr>
              <a:t>LEARNING TO BLEND AND SEGMENT WITH THE SOUNDS WE KNOW…</a:t>
            </a:r>
            <a:endParaRPr lang="en-US" altLang="en-US" sz="3000" b="1" kern="0" dirty="0"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321474-D27C-4B73-9943-28D307261404}"/>
              </a:ext>
            </a:extLst>
          </p:cNvPr>
          <p:cNvSpPr/>
          <p:nvPr/>
        </p:nvSpPr>
        <p:spPr>
          <a:xfrm>
            <a:off x="1925638" y="1192213"/>
            <a:ext cx="8280400" cy="26781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Assisted blending </a:t>
            </a: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as soon as the first 5 </a:t>
            </a: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sounds are learnt!</a:t>
            </a:r>
          </a:p>
          <a:p>
            <a:pPr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buFont typeface="Arial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Moving towards </a:t>
            </a:r>
          </a:p>
          <a:p>
            <a:pPr>
              <a:buFont typeface="Arial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independent </a:t>
            </a:r>
          </a:p>
          <a:p>
            <a:pPr>
              <a:buFont typeface="Arial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blending</a:t>
            </a:r>
          </a:p>
        </p:txBody>
      </p:sp>
      <p:pic>
        <p:nvPicPr>
          <p:cNvPr id="11268" name="Picture 8" descr="http://www.focusonphonics.co.uk/acatalog/wbl.jpg">
            <a:extLst>
              <a:ext uri="{FF2B5EF4-FFF2-40B4-BE49-F238E27FC236}">
                <a16:creationId xmlns:a16="http://schemas.microsoft.com/office/drawing/2014/main" id="{52F5E397-895E-4417-8706-6C3FBC41D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70"/>
          <a:stretch>
            <a:fillRect/>
          </a:stretch>
        </p:blipFill>
        <p:spPr bwMode="auto">
          <a:xfrm rot="21013901">
            <a:off x="7566025" y="1781175"/>
            <a:ext cx="19050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2" descr="http://s2.thisnext.com/media/largest_dimension/7673E837.jpg">
            <a:extLst>
              <a:ext uri="{FF2B5EF4-FFF2-40B4-BE49-F238E27FC236}">
                <a16:creationId xmlns:a16="http://schemas.microsoft.com/office/drawing/2014/main" id="{CA81EF89-46B6-482A-AECA-C05E33232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5" y="1395413"/>
            <a:ext cx="2120900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F8AF997-4943-4630-B052-A21BCEFB0212}"/>
              </a:ext>
            </a:extLst>
          </p:cNvPr>
          <p:cNvSpPr/>
          <p:nvPr/>
        </p:nvSpPr>
        <p:spPr>
          <a:xfrm>
            <a:off x="1925638" y="4022726"/>
            <a:ext cx="8280400" cy="26765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Fred Fingers for spelling</a:t>
            </a:r>
          </a:p>
          <a:p>
            <a:pPr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*Say the word and</a:t>
            </a: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pinch on the sounds</a:t>
            </a:r>
          </a:p>
          <a:p>
            <a:pPr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Eyes for reading, </a:t>
            </a: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fingers for spelling!</a:t>
            </a:r>
          </a:p>
        </p:txBody>
      </p:sp>
      <p:pic>
        <p:nvPicPr>
          <p:cNvPr id="11271" name="Picture 4" descr="http://sr.photos3.fotosearch.com/bthumb/CSP/CSP993/k14312849.jpg">
            <a:extLst>
              <a:ext uri="{FF2B5EF4-FFF2-40B4-BE49-F238E27FC236}">
                <a16:creationId xmlns:a16="http://schemas.microsoft.com/office/drawing/2014/main" id="{AEB1D634-AE44-4E15-A330-CD87AD3BE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5" y="4508500"/>
            <a:ext cx="1398588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4" descr="http://sr.photos3.fotosearch.com/bthumb/CSP/CSP993/k14312849.jpg">
            <a:extLst>
              <a:ext uri="{FF2B5EF4-FFF2-40B4-BE49-F238E27FC236}">
                <a16:creationId xmlns:a16="http://schemas.microsoft.com/office/drawing/2014/main" id="{E3210429-02B2-436A-A57D-86185366D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75" y="4292600"/>
            <a:ext cx="1398588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TextBox 8">
            <a:extLst>
              <a:ext uri="{FF2B5EF4-FFF2-40B4-BE49-F238E27FC236}">
                <a16:creationId xmlns:a16="http://schemas.microsoft.com/office/drawing/2014/main" id="{BFADB283-E4D5-42E7-A70F-EB2CAE5F5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8475" y="4508500"/>
            <a:ext cx="400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11274" name="TextBox 9">
            <a:extLst>
              <a:ext uri="{FF2B5EF4-FFF2-40B4-BE49-F238E27FC236}">
                <a16:creationId xmlns:a16="http://schemas.microsoft.com/office/drawing/2014/main" id="{77AA5A3E-1A95-4D0B-AD1E-B943CC8F6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4401" y="4324350"/>
            <a:ext cx="398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11275" name="TextBox 10">
            <a:extLst>
              <a:ext uri="{FF2B5EF4-FFF2-40B4-BE49-F238E27FC236}">
                <a16:creationId xmlns:a16="http://schemas.microsoft.com/office/drawing/2014/main" id="{0BFE3A86-CD80-4D27-B2B2-B628890303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4508500"/>
            <a:ext cx="400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Comic Sans MS" panose="030F0702030302020204" pitchFamily="66" charset="0"/>
              </a:rPr>
              <a:t>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273" grpId="0"/>
      <p:bldP spid="11274" grpId="0"/>
      <p:bldP spid="11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10125293-5DE8-4103-8BE2-CBA1EC1B0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5638" y="49213"/>
            <a:ext cx="8229600" cy="11430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en-US" sz="3200" b="1" kern="0" dirty="0">
                <a:latin typeface="Comic Sans MS" panose="030F0702030302020204" pitchFamily="66" charset="0"/>
              </a:rPr>
              <a:t>LEARNING TO BLEND AND SEGMENT WITH THE SOUNDS WE KNOW…</a:t>
            </a:r>
            <a:endParaRPr lang="en-US" altLang="en-US" sz="3000" b="1" kern="0" dirty="0">
              <a:latin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6CB3FD-FB42-4DD1-83EC-7FD313557CCA}"/>
              </a:ext>
            </a:extLst>
          </p:cNvPr>
          <p:cNvSpPr/>
          <p:nvPr/>
        </p:nvSpPr>
        <p:spPr>
          <a:xfrm>
            <a:off x="1925638" y="1192213"/>
            <a:ext cx="8280400" cy="26781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Green words – contain all the sounds we know</a:t>
            </a:r>
          </a:p>
          <a:p>
            <a:pPr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*Fred talk</a:t>
            </a: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*Fred in your head</a:t>
            </a: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*No Fred talk</a:t>
            </a:r>
          </a:p>
          <a:p>
            <a:pPr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Alien words!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32C1B5-E661-42BB-9E8D-8337CC0B4649}"/>
              </a:ext>
            </a:extLst>
          </p:cNvPr>
          <p:cNvSpPr/>
          <p:nvPr/>
        </p:nvSpPr>
        <p:spPr>
          <a:xfrm>
            <a:off x="1925638" y="4022726"/>
            <a:ext cx="8280400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Red words</a:t>
            </a:r>
          </a:p>
          <a:p>
            <a:pPr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defRPr/>
            </a:pPr>
            <a:r>
              <a:rPr lang="en-GB" sz="2400" dirty="0">
                <a:latin typeface="Comic Sans MS" panose="030F0702030302020204" pitchFamily="66" charset="0"/>
              </a:rPr>
              <a:t>‘If it’s red it’s hard to Fred’</a:t>
            </a:r>
          </a:p>
          <a:p>
            <a:pPr>
              <a:defRPr/>
            </a:pPr>
            <a:endParaRPr lang="en-GB" sz="2400" dirty="0">
              <a:latin typeface="Tempus Sans ITC" panose="04020404030D07020202" pitchFamily="82" charset="0"/>
            </a:endParaRPr>
          </a:p>
          <a:p>
            <a:pPr>
              <a:defRPr/>
            </a:pPr>
            <a:endParaRPr lang="en-GB" sz="2400" dirty="0">
              <a:latin typeface="Tempus Sans ITC" panose="04020404030D07020202" pitchFamily="82" charset="0"/>
            </a:endParaRPr>
          </a:p>
          <a:p>
            <a:pPr>
              <a:defRPr/>
            </a:pPr>
            <a:endParaRPr lang="en-GB" sz="2400" dirty="0">
              <a:latin typeface="Tempus Sans ITC" panose="04020404030D07020202" pitchFamily="82" charset="0"/>
            </a:endParaRPr>
          </a:p>
        </p:txBody>
      </p:sp>
      <p:pic>
        <p:nvPicPr>
          <p:cNvPr id="12293" name="Picture 2" descr="http://ecx.images-amazon.com/images/I/41iBnIg8iSL.jpg">
            <a:extLst>
              <a:ext uri="{FF2B5EF4-FFF2-40B4-BE49-F238E27FC236}">
                <a16:creationId xmlns:a16="http://schemas.microsoft.com/office/drawing/2014/main" id="{ABADBA99-6154-456A-9CFA-B1EDAAA2E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0392">
            <a:off x="6664325" y="1933575"/>
            <a:ext cx="3138488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4" descr="http://www.focusonphonics.co.uk/acatalog/rcards.jpg">
            <a:extLst>
              <a:ext uri="{FF2B5EF4-FFF2-40B4-BE49-F238E27FC236}">
                <a16:creationId xmlns:a16="http://schemas.microsoft.com/office/drawing/2014/main" id="{DDDE28E5-35A3-4993-BF42-E5DCA2FDE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4872">
            <a:off x="6845301" y="4287838"/>
            <a:ext cx="287972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FB0619-6C68-4E5C-89D5-FDC637FBFEA2}"/>
              </a:ext>
            </a:extLst>
          </p:cNvPr>
          <p:cNvSpPr/>
          <p:nvPr/>
        </p:nvSpPr>
        <p:spPr>
          <a:xfrm>
            <a:off x="940903" y="936010"/>
            <a:ext cx="915725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Once your child can </a:t>
            </a:r>
          </a:p>
          <a:p>
            <a:pPr>
              <a:spcBef>
                <a:spcPct val="0"/>
              </a:spcBef>
            </a:pPr>
            <a:r>
              <a:rPr lang="en-GB" altLang="en-US" sz="2000" b="1" dirty="0">
                <a:latin typeface="Comic Sans MS" panose="030F0702030302020204" pitchFamily="66" charset="0"/>
              </a:rPr>
              <a:t>recognise</a:t>
            </a:r>
            <a:r>
              <a:rPr lang="en-GB" altLang="en-US" sz="2000" dirty="0">
                <a:latin typeface="Comic Sans MS" panose="030F0702030302020204" pitchFamily="66" charset="0"/>
              </a:rPr>
              <a:t> Set 1 sounds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and </a:t>
            </a:r>
            <a:r>
              <a:rPr lang="en-GB" altLang="en-US" sz="2000" b="1" dirty="0">
                <a:latin typeface="Comic Sans MS" panose="030F0702030302020204" pitchFamily="66" charset="0"/>
              </a:rPr>
              <a:t>read</a:t>
            </a:r>
            <a:r>
              <a:rPr lang="en-GB" altLang="en-US" sz="2000" dirty="0">
                <a:latin typeface="Comic Sans MS" panose="030F0702030302020204" pitchFamily="66" charset="0"/>
              </a:rPr>
              <a:t> them in words,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they will move on to Set 2.</a:t>
            </a:r>
          </a:p>
          <a:p>
            <a:pPr>
              <a:spcBef>
                <a:spcPct val="0"/>
              </a:spcBef>
            </a:pPr>
            <a:endParaRPr lang="en-GB" altLang="en-US" sz="2000" b="1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Set 2 has 12 new sounds: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When reading Set 2/3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books with your child,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encourage them to: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Look at a word and find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any </a:t>
            </a:r>
            <a:r>
              <a:rPr lang="en-GB" altLang="en-US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special friends </a:t>
            </a:r>
            <a:r>
              <a:rPr lang="en-GB" altLang="en-US" sz="2000" dirty="0">
                <a:latin typeface="Comic Sans MS" panose="030F0702030302020204" pitchFamily="66" charset="0"/>
              </a:rPr>
              <a:t>before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reading it.</a:t>
            </a:r>
          </a:p>
          <a:p>
            <a:pPr>
              <a:spcBef>
                <a:spcPct val="0"/>
              </a:spcBef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latin typeface="Comic Sans MS" panose="030F0702030302020204" pitchFamily="66" charset="0"/>
              </a:rPr>
              <a:t>E.g. </a:t>
            </a: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The</a:t>
            </a:r>
            <a:r>
              <a:rPr lang="en-GB" altLang="en-US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night </a:t>
            </a: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is</a:t>
            </a:r>
            <a:r>
              <a:rPr lang="en-GB" altLang="en-US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dark.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           n-</a:t>
            </a:r>
            <a:r>
              <a:rPr lang="en-GB" altLang="en-US" sz="20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igh</a:t>
            </a: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-t   d-</a:t>
            </a:r>
            <a:r>
              <a:rPr lang="en-GB" altLang="en-US" sz="20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ar</a:t>
            </a: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-k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70AB11F2-8144-46FF-8F2D-1B717726E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335" y="826605"/>
            <a:ext cx="588962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7902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601097-14DE-4823-A9B4-61E092E0C483}"/>
              </a:ext>
            </a:extLst>
          </p:cNvPr>
          <p:cNvSpPr/>
          <p:nvPr/>
        </p:nvSpPr>
        <p:spPr>
          <a:xfrm>
            <a:off x="172278" y="1582341"/>
            <a:ext cx="1201972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altLang="en-US" sz="2800" dirty="0">
              <a:latin typeface="Comic Sans MS" panose="030F0702030302020204" pitchFamily="66" charset="0"/>
            </a:endParaRPr>
          </a:p>
          <a:p>
            <a:r>
              <a:rPr lang="en-GB" altLang="en-US" sz="2800" b="1" dirty="0">
                <a:latin typeface="Comic Sans MS" panose="030F0702030302020204" pitchFamily="66" charset="0"/>
              </a:rPr>
              <a:t>Read, Write, Inc </a:t>
            </a:r>
            <a:r>
              <a:rPr lang="en-GB" altLang="en-US" sz="2800" dirty="0">
                <a:latin typeface="Comic Sans MS" panose="030F0702030302020204" pitchFamily="66" charset="0"/>
              </a:rPr>
              <a:t>recommend reading each book </a:t>
            </a:r>
            <a:r>
              <a:rPr lang="en-GB" altLang="en-US" sz="2800" b="1" dirty="0">
                <a:latin typeface="Comic Sans MS" panose="030F0702030302020204" pitchFamily="66" charset="0"/>
              </a:rPr>
              <a:t>3 times:</a:t>
            </a:r>
          </a:p>
          <a:p>
            <a:endParaRPr lang="en-GB" altLang="en-US" sz="2800" b="1" dirty="0">
              <a:latin typeface="Comic Sans MS" panose="030F0702030302020204" pitchFamily="66" charset="0"/>
            </a:endParaRPr>
          </a:p>
          <a:p>
            <a:r>
              <a:rPr lang="en-GB" altLang="en-US" sz="2800" dirty="0">
                <a:latin typeface="Comic Sans MS" panose="030F0702030302020204" pitchFamily="66" charset="0"/>
              </a:rPr>
              <a:t>First </a:t>
            </a:r>
            <a:r>
              <a:rPr lang="en-GB" altLang="en-US" sz="2800" b="1" dirty="0">
                <a:latin typeface="Comic Sans MS" panose="030F0702030302020204" pitchFamily="66" charset="0"/>
              </a:rPr>
              <a:t>time</a:t>
            </a:r>
            <a:r>
              <a:rPr lang="en-GB" altLang="en-US" sz="2800" dirty="0">
                <a:latin typeface="Comic Sans MS" panose="030F0702030302020204" pitchFamily="66" charset="0"/>
              </a:rPr>
              <a:t> = practise </a:t>
            </a:r>
            <a:r>
              <a:rPr lang="en-GB" altLang="en-US" sz="2800" b="1" dirty="0">
                <a:latin typeface="Comic Sans MS" panose="030F0702030302020204" pitchFamily="66" charset="0"/>
              </a:rPr>
              <a:t>decoding</a:t>
            </a:r>
            <a:r>
              <a:rPr lang="en-GB" altLang="en-US" sz="2800" dirty="0">
                <a:latin typeface="Comic Sans MS" panose="030F0702030302020204" pitchFamily="66" charset="0"/>
              </a:rPr>
              <a:t> the words (blending/Fred Talk).</a:t>
            </a:r>
          </a:p>
          <a:p>
            <a:endParaRPr lang="en-GB" altLang="en-US" sz="2800" dirty="0">
              <a:latin typeface="Comic Sans MS" panose="030F0702030302020204" pitchFamily="66" charset="0"/>
            </a:endParaRPr>
          </a:p>
          <a:p>
            <a:r>
              <a:rPr lang="en-GB" altLang="en-US" sz="2800" dirty="0">
                <a:latin typeface="Comic Sans MS" panose="030F0702030302020204" pitchFamily="66" charset="0"/>
              </a:rPr>
              <a:t>Second </a:t>
            </a:r>
            <a:r>
              <a:rPr lang="en-GB" altLang="en-US" sz="2800" b="1" dirty="0">
                <a:latin typeface="Comic Sans MS" panose="030F0702030302020204" pitchFamily="66" charset="0"/>
              </a:rPr>
              <a:t>time</a:t>
            </a:r>
            <a:r>
              <a:rPr lang="en-GB" altLang="en-US" sz="2800" dirty="0">
                <a:latin typeface="Comic Sans MS" panose="030F0702030302020204" pitchFamily="66" charset="0"/>
              </a:rPr>
              <a:t> = practise expression / become quicker / more fluent.</a:t>
            </a:r>
          </a:p>
          <a:p>
            <a:endParaRPr lang="en-GB" altLang="en-US" sz="2800" dirty="0">
              <a:latin typeface="Comic Sans MS" panose="030F0702030302020204" pitchFamily="66" charset="0"/>
            </a:endParaRPr>
          </a:p>
          <a:p>
            <a:r>
              <a:rPr lang="en-GB" altLang="en-US" sz="2800" dirty="0">
                <a:latin typeface="Comic Sans MS" panose="030F0702030302020204" pitchFamily="66" charset="0"/>
              </a:rPr>
              <a:t>Third </a:t>
            </a:r>
            <a:r>
              <a:rPr lang="en-GB" altLang="en-US" sz="2800" b="1" dirty="0">
                <a:latin typeface="Comic Sans MS" panose="030F0702030302020204" pitchFamily="66" charset="0"/>
              </a:rPr>
              <a:t>time</a:t>
            </a:r>
            <a:r>
              <a:rPr lang="en-GB" altLang="en-US" sz="2800" dirty="0">
                <a:latin typeface="Comic Sans MS" panose="030F0702030302020204" pitchFamily="66" charset="0"/>
              </a:rPr>
              <a:t> = comprehension (understanding what they have read). Ask questions about what your child has read (see example questions at the back of each book).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C54003-DCBD-44E4-92FB-CE70AD60C969}"/>
              </a:ext>
            </a:extLst>
          </p:cNvPr>
          <p:cNvSpPr/>
          <p:nvPr/>
        </p:nvSpPr>
        <p:spPr>
          <a:xfrm>
            <a:off x="2841860" y="633656"/>
            <a:ext cx="58833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4000" dirty="0">
                <a:latin typeface="Comic Sans MS" panose="030F0702030302020204" pitchFamily="66" charset="0"/>
                <a:cs typeface="Arial" panose="020B0604020202020204" pitchFamily="34" charset="0"/>
              </a:rPr>
              <a:t>Reading with your child: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124695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470156-FCB0-4C12-87AC-5E639D0911FA}"/>
              </a:ext>
            </a:extLst>
          </p:cNvPr>
          <p:cNvSpPr/>
          <p:nvPr/>
        </p:nvSpPr>
        <p:spPr>
          <a:xfrm>
            <a:off x="410817" y="579782"/>
            <a:ext cx="1154264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2800" dirty="0">
                <a:latin typeface="Comic Sans MS" panose="030F0702030302020204" pitchFamily="66" charset="0"/>
              </a:rPr>
              <a:t>When reading with your child at home, they are meant to be </a:t>
            </a:r>
            <a:r>
              <a:rPr lang="en-GB" altLang="en-US" sz="2800" u="sng" dirty="0">
                <a:latin typeface="Comic Sans MS" panose="030F0702030302020204" pitchFamily="66" charset="0"/>
              </a:rPr>
              <a:t>consolidating</a:t>
            </a:r>
            <a:r>
              <a:rPr lang="en-GB" altLang="en-US" sz="2800" dirty="0">
                <a:latin typeface="Comic Sans MS" panose="030F0702030302020204" pitchFamily="66" charset="0"/>
              </a:rPr>
              <a:t> what they have learnt at school, not learning anything new. If they find it too difficult they will not enjoy reading at home. Please let us know.</a:t>
            </a:r>
          </a:p>
          <a:p>
            <a:pPr algn="ctr"/>
            <a:endParaRPr lang="en-GB" altLang="en-US" sz="2800" dirty="0">
              <a:latin typeface="Comic Sans MS" panose="030F0702030302020204" pitchFamily="66" charset="0"/>
            </a:endParaRPr>
          </a:p>
          <a:p>
            <a:pPr algn="ctr"/>
            <a:endParaRPr lang="en-GB" altLang="en-US" sz="2800" dirty="0">
              <a:latin typeface="Comic Sans MS" panose="030F0702030302020204" pitchFamily="66" charset="0"/>
            </a:endParaRPr>
          </a:p>
          <a:p>
            <a:pPr algn="ctr"/>
            <a:endParaRPr lang="en-GB" altLang="en-US" sz="2800" dirty="0">
              <a:latin typeface="Comic Sans MS" panose="030F0702030302020204" pitchFamily="66" charset="0"/>
            </a:endParaRPr>
          </a:p>
          <a:p>
            <a:pPr algn="ctr"/>
            <a:r>
              <a:rPr lang="en-GB" altLang="en-US" sz="2800" dirty="0">
                <a:latin typeface="Comic Sans MS" panose="030F0702030302020204" pitchFamily="66" charset="0"/>
              </a:rPr>
              <a:t>Don’t forget we are just </a:t>
            </a:r>
            <a:r>
              <a:rPr lang="en-GB" altLang="en-US" sz="2800" b="1" dirty="0">
                <a:latin typeface="Comic Sans MS" panose="030F0702030302020204" pitchFamily="66" charset="0"/>
              </a:rPr>
              <a:t>beginning</a:t>
            </a:r>
            <a:r>
              <a:rPr lang="en-GB" altLang="en-US" sz="2800" dirty="0">
                <a:latin typeface="Comic Sans MS" panose="030F0702030302020204" pitchFamily="66" charset="0"/>
              </a:rPr>
              <a:t> to learn to read. Everything is new and hopefully exciting!</a:t>
            </a:r>
          </a:p>
          <a:p>
            <a:pPr algn="ctr"/>
            <a:r>
              <a:rPr lang="en-GB" altLang="en-US" sz="2800" dirty="0">
                <a:latin typeface="Comic Sans MS" panose="030F0702030302020204" pitchFamily="66" charset="0"/>
              </a:rPr>
              <a:t> </a:t>
            </a:r>
            <a:r>
              <a:rPr lang="en-GB" altLang="en-US" sz="2800" u="sng" dirty="0">
                <a:highlight>
                  <a:srgbClr val="FFFF00"/>
                </a:highlight>
                <a:latin typeface="Comic Sans MS" panose="030F0702030302020204" pitchFamily="66" charset="0"/>
              </a:rPr>
              <a:t>Every child is an individual, and will learn at their own pace. </a:t>
            </a:r>
          </a:p>
          <a:p>
            <a:pPr algn="ctr"/>
            <a:endParaRPr lang="en-GB" altLang="en-US" dirty="0">
              <a:latin typeface="Comic Sans MS" panose="030F0702030302020204" pitchFamily="66" charset="0"/>
            </a:endParaRPr>
          </a:p>
          <a:p>
            <a:pPr algn="ctr"/>
            <a:endParaRPr lang="en-GB" altLang="en-US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0983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892</Words>
  <Application>Microsoft Office PowerPoint</Application>
  <PresentationFormat>Widescreen</PresentationFormat>
  <Paragraphs>141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宋体</vt:lpstr>
      <vt:lpstr>Arial</vt:lpstr>
      <vt:lpstr>Calibri</vt:lpstr>
      <vt:lpstr>Comic Sans MS</vt:lpstr>
      <vt:lpstr>Tempus Sans ITC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 Mollyneaux</dc:creator>
  <cp:lastModifiedBy>Tori Teague</cp:lastModifiedBy>
  <cp:revision>15</cp:revision>
  <cp:lastPrinted>2021-09-17T15:38:53Z</cp:lastPrinted>
  <dcterms:created xsi:type="dcterms:W3CDTF">2021-09-16T15:42:23Z</dcterms:created>
  <dcterms:modified xsi:type="dcterms:W3CDTF">2021-09-20T15:12:28Z</dcterms:modified>
</cp:coreProperties>
</file>