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9" r:id="rId3"/>
    <p:sldId id="286" r:id="rId4"/>
    <p:sldId id="287" r:id="rId5"/>
    <p:sldId id="288" r:id="rId6"/>
    <p:sldId id="257" r:id="rId7"/>
    <p:sldId id="261" r:id="rId8"/>
    <p:sldId id="283" r:id="rId9"/>
    <p:sldId id="263" r:id="rId10"/>
    <p:sldId id="265" r:id="rId11"/>
    <p:sldId id="284" r:id="rId12"/>
    <p:sldId id="262" r:id="rId13"/>
    <p:sldId id="290" r:id="rId14"/>
    <p:sldId id="291" r:id="rId15"/>
    <p:sldId id="266" r:id="rId16"/>
    <p:sldId id="285" r:id="rId17"/>
    <p:sldId id="267" r:id="rId18"/>
    <p:sldId id="292" r:id="rId19"/>
    <p:sldId id="293" r:id="rId20"/>
    <p:sldId id="294" r:id="rId2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A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24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982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021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36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960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45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725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63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96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2241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330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2673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6599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442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31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3F3EE-FD36-48FB-8C1F-F1176AFBA136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73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62BB76-BE2E-4120-8BBD-710E60406872}"/>
              </a:ext>
            </a:extLst>
          </p:cNvPr>
          <p:cNvSpPr/>
          <p:nvPr/>
        </p:nvSpPr>
        <p:spPr>
          <a:xfrm>
            <a:off x="590502" y="1616134"/>
            <a:ext cx="92897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Twinkl" panose="02000000000000000000" pitchFamily="2" charset="0"/>
              </a:rPr>
              <a:t>Phonics, reading </a:t>
            </a:r>
          </a:p>
          <a:p>
            <a:pPr algn="ctr"/>
            <a:r>
              <a:rPr lang="en-GB" sz="7200" dirty="0">
                <a:latin typeface="Twinkl" panose="02000000000000000000" pitchFamily="2" charset="0"/>
              </a:rPr>
              <a:t>and writing in EYFS (Reception Class)</a:t>
            </a:r>
          </a:p>
        </p:txBody>
      </p:sp>
    </p:spTree>
    <p:extLst>
      <p:ext uri="{BB962C8B-B14F-4D97-AF65-F5344CB8AC3E}">
        <p14:creationId xmlns:p14="http://schemas.microsoft.com/office/powerpoint/2010/main" val="1935086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42F6ECD-A68A-452B-9E82-B96E3EAB5BA8}"/>
              </a:ext>
            </a:extLst>
          </p:cNvPr>
          <p:cNvSpPr/>
          <p:nvPr/>
        </p:nvSpPr>
        <p:spPr>
          <a:xfrm>
            <a:off x="431722" y="973378"/>
            <a:ext cx="97073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  <a:defRPr/>
            </a:pPr>
            <a:r>
              <a:rPr lang="en-GB" sz="4000" dirty="0">
                <a:solidFill>
                  <a:prstClr val="black"/>
                </a:solidFill>
                <a:latin typeface="Twinkl" panose="02000000000000000000" pitchFamily="2" charset="0"/>
                <a:cs typeface="Arial" charset="0"/>
              </a:rPr>
              <a:t> </a:t>
            </a:r>
            <a:r>
              <a:rPr lang="en-GB" sz="4000" b="1" dirty="0">
                <a:solidFill>
                  <a:prstClr val="black"/>
                </a:solidFill>
                <a:latin typeface="Twinkl" panose="02000000000000000000" pitchFamily="2" charset="0"/>
                <a:cs typeface="Arial" charset="0"/>
              </a:rPr>
              <a:t>LEARNING TO READ…</a:t>
            </a:r>
            <a:endParaRPr lang="en-GB" sz="4000" b="1" dirty="0">
              <a:solidFill>
                <a:srgbClr val="2BB512"/>
              </a:solidFill>
              <a:latin typeface="Twinkl" panose="02000000000000000000" pitchFamily="2" charset="0"/>
              <a:cs typeface="Arial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4800" dirty="0">
              <a:solidFill>
                <a:srgbClr val="2BB512"/>
              </a:solidFill>
              <a:latin typeface="Twinkl" panose="02000000000000000000" pitchFamily="2" charset="0"/>
              <a:cs typeface="Arial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C00000"/>
                </a:solidFill>
                <a:latin typeface="Twinkl" panose="02000000000000000000" pitchFamily="2" charset="0"/>
                <a:cs typeface="Arial" charset="0"/>
              </a:rPr>
              <a:t>‘It’s like learning to ride a bike!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C00000"/>
                </a:solidFill>
                <a:latin typeface="Twinkl" panose="02000000000000000000" pitchFamily="2" charset="0"/>
                <a:cs typeface="Arial" charset="0"/>
              </a:rPr>
              <a:t>Once you learn how to read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C00000"/>
                </a:solidFill>
                <a:latin typeface="Twinkl" panose="02000000000000000000" pitchFamily="2" charset="0"/>
                <a:cs typeface="Arial" charset="0"/>
              </a:rPr>
              <a:t>you never forget. It’s a gift for life.’</a:t>
            </a:r>
            <a:endParaRPr lang="en-GB" sz="4400" dirty="0">
              <a:solidFill>
                <a:srgbClr val="C00000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6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D899C33-76AF-46A1-9A82-EC5D8EB841E9}"/>
              </a:ext>
            </a:extLst>
          </p:cNvPr>
          <p:cNvSpPr txBox="1"/>
          <p:nvPr/>
        </p:nvSpPr>
        <p:spPr>
          <a:xfrm>
            <a:off x="811307" y="920621"/>
            <a:ext cx="8556812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END OF RECEPTION EXPECTATIONS IN READING</a:t>
            </a:r>
          </a:p>
          <a:p>
            <a:endParaRPr lang="en-GB" sz="2400" dirty="0">
              <a:latin typeface="Twinkl" panose="02000000000000000000" pitchFamily="2" charset="0"/>
            </a:endParaRPr>
          </a:p>
          <a:p>
            <a:pPr marL="457200" indent="-457200">
              <a:buFontTx/>
              <a:buChar char="-"/>
            </a:pPr>
            <a:r>
              <a:rPr lang="en-GB" sz="2400" dirty="0">
                <a:latin typeface="Twinkl" panose="02000000000000000000" pitchFamily="2" charset="0"/>
              </a:rPr>
              <a:t>Children read and understand simple sentences.</a:t>
            </a:r>
          </a:p>
          <a:p>
            <a:pPr marL="457200" indent="-457200">
              <a:buFontTx/>
              <a:buChar char="-"/>
            </a:pPr>
            <a:endParaRPr lang="en-GB" sz="2400" dirty="0">
              <a:latin typeface="Twinkl" panose="02000000000000000000" pitchFamily="2" charset="0"/>
            </a:endParaRPr>
          </a:p>
          <a:p>
            <a:pPr marL="457200" indent="-457200">
              <a:buFontTx/>
              <a:buChar char="-"/>
            </a:pPr>
            <a:r>
              <a:rPr lang="en-GB" sz="2400" dirty="0">
                <a:latin typeface="Twinkl" panose="02000000000000000000" pitchFamily="2" charset="0"/>
              </a:rPr>
              <a:t>They use phonic knowledge to decode regular words and read them aloud accurately.</a:t>
            </a:r>
          </a:p>
          <a:p>
            <a:pPr marL="457200" indent="-457200">
              <a:buFontTx/>
              <a:buChar char="-"/>
            </a:pPr>
            <a:endParaRPr lang="en-GB" sz="2400" dirty="0">
              <a:latin typeface="Twinkl" panose="02000000000000000000" pitchFamily="2" charset="0"/>
            </a:endParaRPr>
          </a:p>
          <a:p>
            <a:pPr marL="457200" indent="-457200">
              <a:buFontTx/>
              <a:buChar char="-"/>
            </a:pPr>
            <a:r>
              <a:rPr lang="en-GB" sz="2400" dirty="0">
                <a:latin typeface="Twinkl" panose="02000000000000000000" pitchFamily="2" charset="0"/>
              </a:rPr>
              <a:t>They also read some common irregular words, such as ‘the’ and ‘was’.</a:t>
            </a:r>
          </a:p>
          <a:p>
            <a:pPr marL="457200" indent="-457200">
              <a:buFontTx/>
              <a:buChar char="-"/>
            </a:pPr>
            <a:endParaRPr lang="en-GB" sz="2400" dirty="0">
              <a:latin typeface="Twinkl" panose="02000000000000000000" pitchFamily="2" charset="0"/>
            </a:endParaRPr>
          </a:p>
          <a:p>
            <a:pPr marL="457200" indent="-457200">
              <a:buFontTx/>
              <a:buChar char="-"/>
            </a:pPr>
            <a:r>
              <a:rPr lang="en-GB" sz="2400" dirty="0">
                <a:latin typeface="Twinkl" panose="02000000000000000000" pitchFamily="2" charset="0"/>
              </a:rPr>
              <a:t>They demonstrate understanding when talking with others about what they have read.</a:t>
            </a:r>
          </a:p>
        </p:txBody>
      </p:sp>
    </p:spTree>
    <p:extLst>
      <p:ext uri="{BB962C8B-B14F-4D97-AF65-F5344CB8AC3E}">
        <p14:creationId xmlns:p14="http://schemas.microsoft.com/office/powerpoint/2010/main" val="1576411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09F3AB6-8A7A-4BE5-88FF-938FC8CAA979}"/>
              </a:ext>
            </a:extLst>
          </p:cNvPr>
          <p:cNvSpPr txBox="1"/>
          <p:nvPr/>
        </p:nvSpPr>
        <p:spPr>
          <a:xfrm>
            <a:off x="1029526" y="1029924"/>
            <a:ext cx="7809674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dirty="0">
                <a:latin typeface="Twinkl" panose="02000000000000000000" pitchFamily="2" charset="0"/>
              </a:rPr>
              <a:t>WHAT IS PHONICS?</a:t>
            </a:r>
          </a:p>
          <a:p>
            <a:endParaRPr lang="en-GB" sz="4000" b="1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Phonics is a systematic method of teaching reading and writing for children from nursery to 9, or an age where it is still needed.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The teaching of phonics helps to create fluent readers and willing writers from an early stage.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Our school uses the RWI phonics 		scheme.</a:t>
            </a:r>
          </a:p>
        </p:txBody>
      </p:sp>
      <p:pic>
        <p:nvPicPr>
          <p:cNvPr id="2050" name="Picture 2" descr="Phonics - Tangmere Primary Academy">
            <a:extLst>
              <a:ext uri="{FF2B5EF4-FFF2-40B4-BE49-F238E27FC236}">
                <a16:creationId xmlns:a16="http://schemas.microsoft.com/office/drawing/2014/main" id="{089CD996-65F2-4EB8-87D5-7B80B4B18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058" y="5169275"/>
            <a:ext cx="2716307" cy="84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563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1DA2ED8-F4B0-4F99-BF31-4B1100829BC3}"/>
              </a:ext>
            </a:extLst>
          </p:cNvPr>
          <p:cNvSpPr txBox="1"/>
          <p:nvPr/>
        </p:nvSpPr>
        <p:spPr>
          <a:xfrm>
            <a:off x="782760" y="889843"/>
            <a:ext cx="8352275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SOUNDS NOT LETTER NAMES</a:t>
            </a:r>
          </a:p>
          <a:p>
            <a:pPr algn="ctr"/>
            <a:endParaRPr lang="en-GB" sz="3600" b="1" dirty="0">
              <a:latin typeface="Twinkl" panose="02000000000000000000" pitchFamily="2" charset="0"/>
            </a:endParaRPr>
          </a:p>
          <a:p>
            <a:pPr algn="ctr"/>
            <a:r>
              <a:rPr lang="en-GB" sz="2400" dirty="0">
                <a:latin typeface="Twinkl" panose="02000000000000000000" pitchFamily="2" charset="0"/>
              </a:rPr>
              <a:t>• Although knowing the letter names are important we focus on the </a:t>
            </a:r>
            <a:r>
              <a:rPr lang="en-GB" sz="2400" b="1" u="sng" dirty="0">
                <a:latin typeface="Twinkl" panose="02000000000000000000" pitchFamily="2" charset="0"/>
              </a:rPr>
              <a:t>sound</a:t>
            </a:r>
            <a:r>
              <a:rPr lang="en-GB" sz="2400" dirty="0">
                <a:latin typeface="Twinkl" panose="02000000000000000000" pitchFamily="2" charset="0"/>
              </a:rPr>
              <a:t> that the letter makes.</a:t>
            </a:r>
          </a:p>
          <a:p>
            <a:pPr algn="ctr"/>
            <a:endParaRPr lang="en-GB" sz="2400" dirty="0">
              <a:latin typeface="Twinkl" panose="02000000000000000000" pitchFamily="2" charset="0"/>
            </a:endParaRPr>
          </a:p>
          <a:p>
            <a:pPr algn="ctr"/>
            <a:r>
              <a:rPr lang="en-GB" sz="2400" dirty="0">
                <a:latin typeface="Twinkl" panose="02000000000000000000" pitchFamily="2" charset="0"/>
              </a:rPr>
              <a:t>• We say the purest sound that each letter makes – try to make it a short sound.</a:t>
            </a:r>
          </a:p>
          <a:p>
            <a:pPr algn="ctr"/>
            <a:endParaRPr lang="en-GB" sz="2400" dirty="0">
              <a:latin typeface="Twinkl" panose="02000000000000000000" pitchFamily="2" charset="0"/>
            </a:endParaRPr>
          </a:p>
          <a:p>
            <a:pPr algn="ctr"/>
            <a:r>
              <a:rPr lang="en-GB" sz="2400" dirty="0">
                <a:latin typeface="Twinkl" panose="02000000000000000000" pitchFamily="2" charset="0"/>
              </a:rPr>
              <a:t>• If it helps think of how the letter sounds at the end of a word e.g.</a:t>
            </a:r>
          </a:p>
          <a:p>
            <a:pPr algn="ctr"/>
            <a:r>
              <a:rPr lang="en-GB" sz="6000" b="1" dirty="0">
                <a:latin typeface="Twinkl" panose="02000000000000000000" pitchFamily="2" charset="0"/>
              </a:rPr>
              <a:t>m – a – t</a:t>
            </a:r>
          </a:p>
        </p:txBody>
      </p:sp>
    </p:spTree>
    <p:extLst>
      <p:ext uri="{BB962C8B-B14F-4D97-AF65-F5344CB8AC3E}">
        <p14:creationId xmlns:p14="http://schemas.microsoft.com/office/powerpoint/2010/main" val="3644613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6AE262F-6F15-483D-A736-EF8500E06E2D}"/>
              </a:ext>
            </a:extLst>
          </p:cNvPr>
          <p:cNvSpPr txBox="1"/>
          <p:nvPr/>
        </p:nvSpPr>
        <p:spPr>
          <a:xfrm>
            <a:off x="417266" y="896471"/>
            <a:ext cx="90225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TEACHING SOUNDS</a:t>
            </a:r>
          </a:p>
          <a:p>
            <a:pPr algn="ctr"/>
            <a:endParaRPr lang="en-GB" sz="4400" b="1" dirty="0">
              <a:latin typeface="Twinkl" panose="02000000000000000000" pitchFamily="2" charset="0"/>
            </a:endParaRPr>
          </a:p>
          <a:p>
            <a:pPr marL="342900" indent="-342900">
              <a:buFontTx/>
              <a:buChar char="-"/>
            </a:pPr>
            <a:r>
              <a:rPr lang="en-GB" sz="2000" dirty="0">
                <a:latin typeface="Twinkl" panose="02000000000000000000" pitchFamily="2" charset="0"/>
              </a:rPr>
              <a:t>The first thing we teach children is the correct pronunciation of sounds.</a:t>
            </a:r>
          </a:p>
          <a:p>
            <a:pPr marL="342900" indent="-342900">
              <a:buFontTx/>
              <a:buChar char="-"/>
            </a:pPr>
            <a:endParaRPr lang="en-GB" sz="2000" dirty="0">
              <a:latin typeface="Twinkl" panose="02000000000000000000" pitchFamily="2" charset="0"/>
            </a:endParaRPr>
          </a:p>
          <a:p>
            <a:pPr marL="342900" indent="-342900">
              <a:buFontTx/>
              <a:buChar char="-"/>
            </a:pPr>
            <a:r>
              <a:rPr lang="en-GB" sz="2000" dirty="0">
                <a:latin typeface="Twinkl" panose="02000000000000000000" pitchFamily="2" charset="0"/>
              </a:rPr>
              <a:t>This prevents children from reading and writing words incorrectly.</a:t>
            </a:r>
          </a:p>
          <a:p>
            <a:pPr marL="342900" indent="-342900">
              <a:buFontTx/>
              <a:buChar char="-"/>
            </a:pPr>
            <a:endParaRPr lang="en-GB" sz="2000" dirty="0">
              <a:latin typeface="Twinkl" panose="02000000000000000000" pitchFamily="2" charset="0"/>
            </a:endParaRPr>
          </a:p>
          <a:p>
            <a:pPr marL="342900" indent="-342900">
              <a:buFontTx/>
              <a:buChar char="-"/>
            </a:pPr>
            <a:r>
              <a:rPr lang="en-GB" sz="2000" dirty="0">
                <a:latin typeface="Twinkl" panose="02000000000000000000" pitchFamily="2" charset="0"/>
              </a:rPr>
              <a:t>We call these sounds “pure” sounds. </a:t>
            </a:r>
          </a:p>
          <a:p>
            <a:endParaRPr lang="en-GB" sz="2000" dirty="0">
              <a:latin typeface="Twinkl" panose="02000000000000000000" pitchFamily="2" charset="0"/>
            </a:endParaRPr>
          </a:p>
          <a:p>
            <a:pPr marL="342900" indent="-342900">
              <a:buFontTx/>
              <a:buChar char="-"/>
            </a:pPr>
            <a:r>
              <a:rPr lang="en-GB" sz="2000" dirty="0">
                <a:latin typeface="Twinkl" panose="02000000000000000000" pitchFamily="2" charset="0"/>
              </a:rPr>
              <a:t>These need to be pronounced correctly to avoid the children spelling words incorrectly e.g. children incorrectly write words as “</a:t>
            </a:r>
            <a:r>
              <a:rPr lang="en-GB" sz="2000" dirty="0" err="1">
                <a:latin typeface="Twinkl" panose="02000000000000000000" pitchFamily="2" charset="0"/>
              </a:rPr>
              <a:t>fuh</a:t>
            </a:r>
            <a:r>
              <a:rPr lang="en-GB" sz="2000" dirty="0">
                <a:latin typeface="Twinkl" panose="02000000000000000000" pitchFamily="2" charset="0"/>
              </a:rPr>
              <a:t>” instead of “f”.</a:t>
            </a:r>
          </a:p>
          <a:p>
            <a:endParaRPr lang="en-GB" sz="2000" dirty="0">
              <a:latin typeface="Twinkl" panose="02000000000000000000" pitchFamily="2" charset="0"/>
            </a:endParaRPr>
          </a:p>
          <a:p>
            <a:endParaRPr lang="en-GB" sz="16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726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AAB5F7D-FEA5-4DE1-B179-E97ED70A28EB}"/>
              </a:ext>
            </a:extLst>
          </p:cNvPr>
          <p:cNvSpPr/>
          <p:nvPr/>
        </p:nvSpPr>
        <p:spPr>
          <a:xfrm>
            <a:off x="0" y="340446"/>
            <a:ext cx="9457765" cy="6058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4000" b="1" dirty="0">
                <a:latin typeface="Twinkl" panose="02000000000000000000" pitchFamily="2" charset="0"/>
                <a:ea typeface="Calibri"/>
                <a:cs typeface="Times New Roman"/>
              </a:rPr>
              <a:t>KEY WORDS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FF0000"/>
                </a:solidFill>
                <a:latin typeface="Twinkl" panose="02000000000000000000" pitchFamily="2" charset="0"/>
                <a:ea typeface="Calibri"/>
                <a:cs typeface="Times New Roman"/>
              </a:rPr>
              <a:t>Red words 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– words that </a:t>
            </a:r>
            <a:r>
              <a:rPr lang="en-GB" sz="2400" b="1" u="sng" dirty="0">
                <a:latin typeface="Twinkl" panose="02000000000000000000" pitchFamily="2" charset="0"/>
                <a:ea typeface="Calibri"/>
                <a:cs typeface="Times New Roman"/>
              </a:rPr>
              <a:t>cannot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 be sounded out: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Twinkl" panose="02000000000000000000" pitchFamily="2" charset="0"/>
                <a:ea typeface="Calibri"/>
                <a:cs typeface="Times New Roman"/>
              </a:rPr>
              <a:t>I, said, they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00B050"/>
                </a:solidFill>
                <a:latin typeface="Twinkl" panose="02000000000000000000" pitchFamily="2" charset="0"/>
                <a:ea typeface="Calibri"/>
                <a:cs typeface="Times New Roman"/>
              </a:rPr>
              <a:t>Green words 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– words that </a:t>
            </a:r>
            <a:r>
              <a:rPr lang="en-GB" sz="2400" b="1" u="sng" dirty="0">
                <a:latin typeface="Twinkl" panose="02000000000000000000" pitchFamily="2" charset="0"/>
                <a:ea typeface="Calibri"/>
                <a:cs typeface="Times New Roman"/>
              </a:rPr>
              <a:t>can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 be sounded out using our phonics: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00B050"/>
                </a:solidFill>
                <a:latin typeface="Twinkl" panose="02000000000000000000" pitchFamily="2" charset="0"/>
                <a:ea typeface="Calibri"/>
                <a:cs typeface="Times New Roman"/>
              </a:rPr>
              <a:t>cat      mat      dad      top      bed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92D050"/>
                </a:solidFill>
                <a:latin typeface="Twinkl" panose="02000000000000000000" pitchFamily="2" charset="0"/>
                <a:ea typeface="Calibri"/>
                <a:cs typeface="Times New Roman"/>
              </a:rPr>
              <a:t>Fred talk 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– (Fred is the frog) he can only talk in sounds: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chemeClr val="accent4"/>
                </a:solidFill>
                <a:latin typeface="Twinkl" panose="02000000000000000000" pitchFamily="2" charset="0"/>
                <a:ea typeface="Calibri"/>
                <a:cs typeface="Times New Roman"/>
              </a:rPr>
              <a:t> </a:t>
            </a:r>
            <a:r>
              <a:rPr lang="en-GB" sz="2400" dirty="0">
                <a:solidFill>
                  <a:srgbClr val="92D050"/>
                </a:solidFill>
                <a:latin typeface="Twinkl" panose="02000000000000000000" pitchFamily="2" charset="0"/>
                <a:ea typeface="Calibri"/>
                <a:cs typeface="Times New Roman"/>
              </a:rPr>
              <a:t>c-a-t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92D050"/>
                </a:solidFill>
                <a:latin typeface="Twinkl" panose="02000000000000000000" pitchFamily="2" charset="0"/>
                <a:ea typeface="Calibri"/>
                <a:cs typeface="Times New Roman"/>
              </a:rPr>
              <a:t>Fred Fingers 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- we use Fred Fingers to help children sound out words to spell easily.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400" dirty="0">
                <a:solidFill>
                  <a:srgbClr val="7030A0"/>
                </a:solidFill>
                <a:latin typeface="Twinkl" panose="02000000000000000000" pitchFamily="2" charset="0"/>
                <a:ea typeface="Calibri"/>
                <a:cs typeface="Times New Roman"/>
              </a:rPr>
              <a:t>Nonsense words - </a:t>
            </a:r>
            <a:r>
              <a:rPr lang="en-GB" sz="2400" dirty="0">
                <a:latin typeface="Twinkl" panose="02000000000000000000" pitchFamily="2" charset="0"/>
                <a:ea typeface="Calibri"/>
                <a:cs typeface="Times New Roman"/>
              </a:rPr>
              <a:t>fake (or alien) words to check their phonics skills/knowledge.</a:t>
            </a:r>
          </a:p>
        </p:txBody>
      </p:sp>
    </p:spTree>
    <p:extLst>
      <p:ext uri="{BB962C8B-B14F-4D97-AF65-F5344CB8AC3E}">
        <p14:creationId xmlns:p14="http://schemas.microsoft.com/office/powerpoint/2010/main" val="1490699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A610C6-5AD6-4B30-8C56-3BD3BCC8C21D}"/>
              </a:ext>
            </a:extLst>
          </p:cNvPr>
          <p:cNvSpPr txBox="1"/>
          <p:nvPr/>
        </p:nvSpPr>
        <p:spPr>
          <a:xfrm>
            <a:off x="360624" y="690105"/>
            <a:ext cx="88685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Special friends</a:t>
            </a:r>
          </a:p>
          <a:p>
            <a:pPr algn="ctr"/>
            <a:endParaRPr lang="en-GB" sz="4000" b="1" dirty="0">
              <a:latin typeface="Twinkl" panose="02000000000000000000" pitchFamily="2" charset="0"/>
            </a:endParaRP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As children progress through the programme they will be introduced to some sounds that are represented by </a:t>
            </a:r>
            <a:r>
              <a:rPr lang="en-GB" sz="3200" b="1" dirty="0">
                <a:latin typeface="Twinkl" panose="02000000000000000000" pitchFamily="2" charset="0"/>
              </a:rPr>
              <a:t>two</a:t>
            </a:r>
            <a:r>
              <a:rPr lang="en-GB" sz="3200" dirty="0">
                <a:latin typeface="Twinkl" panose="02000000000000000000" pitchFamily="2" charset="0"/>
              </a:rPr>
              <a:t> or </a:t>
            </a:r>
            <a:r>
              <a:rPr lang="en-GB" sz="3200" b="1" dirty="0">
                <a:latin typeface="Twinkl" panose="02000000000000000000" pitchFamily="2" charset="0"/>
              </a:rPr>
              <a:t>three</a:t>
            </a:r>
            <a:r>
              <a:rPr lang="en-GB" sz="3200" dirty="0">
                <a:latin typeface="Twinkl" panose="02000000000000000000" pitchFamily="2" charset="0"/>
              </a:rPr>
              <a:t> letters. The children may refer to these as “special friends” as they like to be together.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903FFF-0D6E-462E-BD59-EA513CFFE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594" y="4795023"/>
            <a:ext cx="4038600" cy="153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14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E206FC-6362-4E13-B327-2185BD365CDE}"/>
              </a:ext>
            </a:extLst>
          </p:cNvPr>
          <p:cNvSpPr/>
          <p:nvPr/>
        </p:nvSpPr>
        <p:spPr>
          <a:xfrm>
            <a:off x="473075" y="342475"/>
            <a:ext cx="799857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4000" b="1" dirty="0" err="1">
                <a:latin typeface="Twinkl" panose="02000000000000000000" pitchFamily="2" charset="0"/>
              </a:rPr>
              <a:t>Read,Write</a:t>
            </a:r>
            <a:r>
              <a:rPr lang="en-GB" altLang="en-US" sz="4000" b="1" dirty="0">
                <a:latin typeface="Twinkl" panose="02000000000000000000" pitchFamily="2" charset="0"/>
              </a:rPr>
              <a:t>, Inc </a:t>
            </a:r>
            <a:r>
              <a:rPr lang="en-GB" altLang="en-US" sz="4000" dirty="0">
                <a:latin typeface="Twinkl" panose="02000000000000000000" pitchFamily="2" charset="0"/>
              </a:rPr>
              <a:t>is taught in </a:t>
            </a:r>
            <a:r>
              <a:rPr lang="en-GB" altLang="en-US" sz="4000" b="1" dirty="0">
                <a:latin typeface="Twinkl" panose="02000000000000000000" pitchFamily="2" charset="0"/>
              </a:rPr>
              <a:t>3 sets</a:t>
            </a:r>
            <a:r>
              <a:rPr lang="en-GB" altLang="en-US" sz="4000" dirty="0">
                <a:latin typeface="Twinkl" panose="02000000000000000000" pitchFamily="2" charset="0"/>
              </a:rPr>
              <a:t>:</a:t>
            </a:r>
          </a:p>
          <a:p>
            <a:pPr algn="ctr">
              <a:spcBef>
                <a:spcPct val="0"/>
              </a:spcBef>
            </a:pPr>
            <a:endParaRPr lang="en-GB" altLang="en-US" sz="2400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b="1" u="sng" dirty="0">
                <a:latin typeface="Twinkl" panose="02000000000000000000" pitchFamily="2" charset="0"/>
              </a:rPr>
              <a:t>Set 1</a:t>
            </a:r>
            <a:r>
              <a:rPr lang="en-GB" altLang="en-US" sz="2000" dirty="0">
                <a:latin typeface="Twinkl" panose="02000000000000000000" pitchFamily="2" charset="0"/>
              </a:rPr>
              <a:t> –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These are the </a:t>
            </a:r>
            <a:r>
              <a:rPr lang="en-GB" altLang="en-US" sz="2000" b="1" dirty="0">
                <a:latin typeface="Twinkl" panose="02000000000000000000" pitchFamily="2" charset="0"/>
              </a:rPr>
              <a:t>first sounds </a:t>
            </a:r>
            <a:r>
              <a:rPr lang="en-GB" altLang="en-US" sz="2000" dirty="0">
                <a:latin typeface="Twinkl" panose="02000000000000000000" pitchFamily="2" charset="0"/>
              </a:rPr>
              <a:t>your child will be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taught in </a:t>
            </a:r>
            <a:r>
              <a:rPr lang="en-GB" altLang="en-US" sz="2000" b="1" dirty="0">
                <a:latin typeface="Twinkl" panose="02000000000000000000" pitchFamily="2" charset="0"/>
              </a:rPr>
              <a:t>Reception:</a:t>
            </a:r>
          </a:p>
          <a:p>
            <a:pPr>
              <a:spcBef>
                <a:spcPct val="0"/>
              </a:spcBef>
            </a:pPr>
            <a:endParaRPr lang="en-GB" altLang="en-US" sz="2000" b="1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Remember each sound is pure…</a:t>
            </a:r>
          </a:p>
          <a:p>
            <a:pPr>
              <a:spcBef>
                <a:spcPct val="0"/>
              </a:spcBef>
            </a:pPr>
            <a:endParaRPr lang="en-GB" altLang="en-US" sz="2000" b="1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“</a:t>
            </a:r>
            <a:r>
              <a:rPr lang="en-GB" altLang="en-US" sz="2000" b="1" dirty="0">
                <a:solidFill>
                  <a:schemeClr val="tx1"/>
                </a:solidFill>
                <a:latin typeface="Twinkl" panose="02000000000000000000" pitchFamily="2" charset="0"/>
              </a:rPr>
              <a:t>mmm</a:t>
            </a:r>
            <a:r>
              <a:rPr lang="en-GB" altLang="en-US" sz="2000" b="1" dirty="0">
                <a:latin typeface="Twinkl" panose="02000000000000000000" pitchFamily="2" charset="0"/>
              </a:rPr>
              <a:t>” not “</a:t>
            </a:r>
            <a:r>
              <a:rPr lang="en-GB" altLang="en-US" sz="2000" b="1" dirty="0" err="1">
                <a:solidFill>
                  <a:schemeClr val="tx1"/>
                </a:solidFill>
                <a:latin typeface="Twinkl" panose="02000000000000000000" pitchFamily="2" charset="0"/>
              </a:rPr>
              <a:t>muh</a:t>
            </a:r>
            <a:r>
              <a:rPr lang="en-GB" altLang="en-US" sz="2000" b="1" dirty="0">
                <a:latin typeface="Twinkl" panose="02000000000000000000" pitchFamily="2" charset="0"/>
              </a:rPr>
              <a:t>”</a:t>
            </a: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“t” not “</a:t>
            </a:r>
            <a:r>
              <a:rPr lang="en-GB" altLang="en-US" sz="2000" b="1" dirty="0" err="1">
                <a:latin typeface="Twinkl" panose="02000000000000000000" pitchFamily="2" charset="0"/>
              </a:rPr>
              <a:t>t</a:t>
            </a:r>
            <a:r>
              <a:rPr lang="en-GB" altLang="en-US" sz="2000" b="1" dirty="0" err="1">
                <a:solidFill>
                  <a:schemeClr val="tx1"/>
                </a:solidFill>
                <a:latin typeface="Twinkl" panose="02000000000000000000" pitchFamily="2" charset="0"/>
              </a:rPr>
              <a:t>uh</a:t>
            </a:r>
            <a:r>
              <a:rPr lang="en-GB" altLang="en-US" sz="2000" b="1" dirty="0">
                <a:solidFill>
                  <a:schemeClr val="tx1"/>
                </a:solidFill>
                <a:latin typeface="Twinkl" panose="02000000000000000000" pitchFamily="2" charset="0"/>
              </a:rPr>
              <a:t>”</a:t>
            </a:r>
          </a:p>
          <a:p>
            <a:pPr>
              <a:spcBef>
                <a:spcPct val="0"/>
              </a:spcBef>
            </a:pPr>
            <a:endParaRPr lang="en-GB" altLang="en-US" sz="2000" b="1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It is vital that children say the sounds </a:t>
            </a: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correctly as otherwise it may stop them</a:t>
            </a: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Twinkl" panose="02000000000000000000" pitchFamily="2" charset="0"/>
              </a:rPr>
              <a:t>from reading / blending. 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When reading words with ‘special friends’, encourage your child to: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en-GB" altLang="en-US" sz="2000" dirty="0">
                <a:latin typeface="Twinkl" panose="02000000000000000000" pitchFamily="2" charset="0"/>
              </a:rPr>
              <a:t>Find </a:t>
            </a:r>
            <a:r>
              <a:rPr lang="en-GB" altLang="en-US" sz="2000" b="1" dirty="0">
                <a:solidFill>
                  <a:srgbClr val="FF0000"/>
                </a:solidFill>
                <a:latin typeface="Twinkl" panose="02000000000000000000" pitchFamily="2" charset="0"/>
              </a:rPr>
              <a:t>special friends </a:t>
            </a:r>
            <a:r>
              <a:rPr lang="en-GB" altLang="en-US" sz="2000" dirty="0">
                <a:latin typeface="Twinkl" panose="02000000000000000000" pitchFamily="2" charset="0"/>
              </a:rPr>
              <a:t>before reading the whole word.</a:t>
            </a:r>
          </a:p>
          <a:p>
            <a:pPr marL="342900" indent="-342900">
              <a:spcBef>
                <a:spcPct val="0"/>
              </a:spcBef>
              <a:buFontTx/>
              <a:buChar char="-"/>
            </a:pPr>
            <a:r>
              <a:rPr lang="en-GB" altLang="en-US" sz="2000" dirty="0">
                <a:latin typeface="Twinkl" panose="02000000000000000000" pitchFamily="2" charset="0"/>
              </a:rPr>
              <a:t>E.g. The</a:t>
            </a:r>
            <a:r>
              <a:rPr lang="en-GB" altLang="en-US" sz="2000" b="1" dirty="0">
                <a:latin typeface="Twinkl" panose="02000000000000000000" pitchFamily="2" charset="0"/>
              </a:rPr>
              <a:t> </a:t>
            </a:r>
            <a:r>
              <a:rPr lang="en-GB" altLang="en-US" sz="2000" b="1" dirty="0">
                <a:solidFill>
                  <a:srgbClr val="FF0000"/>
                </a:solidFill>
                <a:latin typeface="Twinkl" panose="02000000000000000000" pitchFamily="2" charset="0"/>
              </a:rPr>
              <a:t>sh</a:t>
            </a:r>
            <a:r>
              <a:rPr lang="en-GB" altLang="en-US" sz="2000" b="1" dirty="0">
                <a:latin typeface="Twinkl" panose="02000000000000000000" pitchFamily="2" charset="0"/>
              </a:rPr>
              <a:t>op </a:t>
            </a:r>
            <a:r>
              <a:rPr lang="en-GB" altLang="en-US" sz="2000" dirty="0">
                <a:latin typeface="Twinkl" panose="02000000000000000000" pitchFamily="2" charset="0"/>
              </a:rPr>
              <a:t>sells </a:t>
            </a:r>
            <a:r>
              <a:rPr lang="en-GB" altLang="en-US" sz="2000" b="1" dirty="0">
                <a:latin typeface="Twinkl" panose="02000000000000000000" pitchFamily="2" charset="0"/>
              </a:rPr>
              <a:t>fi</a:t>
            </a:r>
            <a:r>
              <a:rPr lang="en-GB" altLang="en-US" sz="2000" b="1" dirty="0">
                <a:solidFill>
                  <a:srgbClr val="FF0000"/>
                </a:solidFill>
                <a:latin typeface="Twinkl" panose="02000000000000000000" pitchFamily="2" charset="0"/>
              </a:rPr>
              <a:t>sh</a:t>
            </a:r>
            <a:r>
              <a:rPr lang="en-GB" altLang="en-US" sz="2000" b="1" dirty="0">
                <a:latin typeface="Twinkl" panose="02000000000000000000" pitchFamily="2" charset="0"/>
              </a:rPr>
              <a:t> and </a:t>
            </a:r>
            <a:r>
              <a:rPr lang="en-GB" altLang="en-US" sz="2000" b="1" dirty="0">
                <a:solidFill>
                  <a:srgbClr val="FF0000"/>
                </a:solidFill>
                <a:latin typeface="Twinkl" panose="02000000000000000000" pitchFamily="2" charset="0"/>
              </a:rPr>
              <a:t>ch</a:t>
            </a:r>
            <a:r>
              <a:rPr lang="en-GB" altLang="en-US" sz="2000" b="1" dirty="0">
                <a:latin typeface="Twinkl" panose="02000000000000000000" pitchFamily="2" charset="0"/>
              </a:rPr>
              <a:t>ips.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Twinkl" panose="02000000000000000000" pitchFamily="2" charset="0"/>
              </a:rPr>
              <a:t>           </a:t>
            </a:r>
            <a:endParaRPr lang="en-GB" altLang="en-US" sz="2400" b="1" dirty="0">
              <a:latin typeface="Twinkl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9061" y="1427661"/>
            <a:ext cx="3684664" cy="439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89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FB0619-6C68-4E5C-89D5-FDC637FBFEA2}"/>
              </a:ext>
            </a:extLst>
          </p:cNvPr>
          <p:cNvSpPr/>
          <p:nvPr/>
        </p:nvSpPr>
        <p:spPr>
          <a:xfrm>
            <a:off x="878151" y="612844"/>
            <a:ext cx="33890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Once your child can </a:t>
            </a:r>
            <a:r>
              <a:rPr lang="en-GB" altLang="en-US" sz="2000" b="1" dirty="0">
                <a:latin typeface="Twinkl" panose="02000000000000000000" pitchFamily="2" charset="0"/>
              </a:rPr>
              <a:t>recognise</a:t>
            </a:r>
            <a:r>
              <a:rPr lang="en-GB" altLang="en-US" sz="2000" dirty="0">
                <a:latin typeface="Twinkl" panose="02000000000000000000" pitchFamily="2" charset="0"/>
              </a:rPr>
              <a:t> Set 1 sounds and </a:t>
            </a:r>
            <a:r>
              <a:rPr lang="en-GB" altLang="en-US" sz="2000" b="1" dirty="0">
                <a:latin typeface="Twinkl" panose="02000000000000000000" pitchFamily="2" charset="0"/>
              </a:rPr>
              <a:t>read</a:t>
            </a:r>
            <a:r>
              <a:rPr lang="en-GB" altLang="en-US" sz="2000" dirty="0">
                <a:latin typeface="Twinkl" panose="02000000000000000000" pitchFamily="2" charset="0"/>
              </a:rPr>
              <a:t> them in words, they will move on to Set 2.</a:t>
            </a:r>
          </a:p>
          <a:p>
            <a:pPr>
              <a:spcBef>
                <a:spcPct val="0"/>
              </a:spcBef>
            </a:pPr>
            <a:endParaRPr lang="en-GB" altLang="en-US" sz="2000" b="1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b="1" u="sng" dirty="0">
                <a:latin typeface="Twinkl" panose="02000000000000000000" pitchFamily="2" charset="0"/>
              </a:rPr>
              <a:t>Set 2</a:t>
            </a:r>
            <a:r>
              <a:rPr lang="en-GB" altLang="en-US" sz="2000" dirty="0">
                <a:latin typeface="Twinkl" panose="02000000000000000000" pitchFamily="2" charset="0"/>
              </a:rPr>
              <a:t> –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Has 12 new sounds: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When reading Set 2/3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books with your child,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encourage them to: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Look at a word and find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any </a:t>
            </a:r>
            <a:r>
              <a:rPr lang="en-GB" altLang="en-US" sz="2000" b="1" dirty="0">
                <a:solidFill>
                  <a:srgbClr val="FF0000"/>
                </a:solidFill>
                <a:latin typeface="Twinkl" panose="02000000000000000000" pitchFamily="2" charset="0"/>
              </a:rPr>
              <a:t>special friends </a:t>
            </a:r>
            <a:r>
              <a:rPr lang="en-GB" altLang="en-US" sz="2000" dirty="0">
                <a:latin typeface="Twinkl" panose="02000000000000000000" pitchFamily="2" charset="0"/>
              </a:rPr>
              <a:t>before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reading it.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Twinkl" panose="02000000000000000000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Twinkl" panose="02000000000000000000" pitchFamily="2" charset="0"/>
              </a:rPr>
              <a:t>E.g. </a:t>
            </a:r>
            <a:r>
              <a:rPr lang="en-GB" altLang="en-US" sz="2000" dirty="0">
                <a:solidFill>
                  <a:schemeClr val="tx1"/>
                </a:solidFill>
                <a:latin typeface="Twinkl" panose="02000000000000000000" pitchFamily="2" charset="0"/>
              </a:rPr>
              <a:t>The</a:t>
            </a:r>
            <a:r>
              <a:rPr lang="en-GB" altLang="en-US" sz="2000" b="1" dirty="0">
                <a:solidFill>
                  <a:schemeClr val="tx1"/>
                </a:solidFill>
                <a:latin typeface="Twinkl" panose="02000000000000000000" pitchFamily="2" charset="0"/>
              </a:rPr>
              <a:t> night </a:t>
            </a:r>
            <a:r>
              <a:rPr lang="en-GB" altLang="en-US" sz="2000" dirty="0">
                <a:solidFill>
                  <a:schemeClr val="tx1"/>
                </a:solidFill>
                <a:latin typeface="Twinkl" panose="02000000000000000000" pitchFamily="2" charset="0"/>
              </a:rPr>
              <a:t>is</a:t>
            </a:r>
            <a:r>
              <a:rPr lang="en-GB" altLang="en-US" sz="2000" b="1" dirty="0">
                <a:solidFill>
                  <a:schemeClr val="tx1"/>
                </a:solidFill>
                <a:latin typeface="Twinkl" panose="02000000000000000000" pitchFamily="2" charset="0"/>
              </a:rPr>
              <a:t> dark.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  <a:latin typeface="Twinkl" panose="02000000000000000000" pitchFamily="2" charset="0"/>
              </a:rPr>
              <a:t>           n-</a:t>
            </a:r>
            <a:r>
              <a:rPr lang="en-GB" altLang="en-US" sz="2000" dirty="0" err="1">
                <a:solidFill>
                  <a:srgbClr val="FF0000"/>
                </a:solidFill>
                <a:latin typeface="Twinkl" panose="02000000000000000000" pitchFamily="2" charset="0"/>
              </a:rPr>
              <a:t>igh</a:t>
            </a:r>
            <a:r>
              <a:rPr lang="en-GB" altLang="en-US" sz="2000" dirty="0">
                <a:solidFill>
                  <a:schemeClr val="tx1"/>
                </a:solidFill>
                <a:latin typeface="Twinkl" panose="02000000000000000000" pitchFamily="2" charset="0"/>
              </a:rPr>
              <a:t>-t   d-</a:t>
            </a:r>
            <a:r>
              <a:rPr lang="en-GB" altLang="en-US" sz="2000" dirty="0" err="1">
                <a:solidFill>
                  <a:srgbClr val="FF0000"/>
                </a:solidFill>
                <a:latin typeface="Twinkl" panose="02000000000000000000" pitchFamily="2" charset="0"/>
              </a:rPr>
              <a:t>ar</a:t>
            </a:r>
            <a:r>
              <a:rPr lang="en-GB" altLang="en-US" sz="2000" dirty="0">
                <a:solidFill>
                  <a:schemeClr val="tx1"/>
                </a:solidFill>
                <a:latin typeface="Twinkl" panose="02000000000000000000" pitchFamily="2" charset="0"/>
              </a:rPr>
              <a:t>-k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0AB11F2-8144-46FF-8F2D-1B717726E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235" y="1657350"/>
            <a:ext cx="588962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02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AC1939-69BB-445D-B7FF-1713F72787EF}"/>
              </a:ext>
            </a:extLst>
          </p:cNvPr>
          <p:cNvSpPr txBox="1"/>
          <p:nvPr/>
        </p:nvSpPr>
        <p:spPr>
          <a:xfrm>
            <a:off x="602672" y="863254"/>
            <a:ext cx="93391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anose="02000000000000000000" pitchFamily="2" charset="0"/>
              </a:rPr>
              <a:t>Meet Fred!</a:t>
            </a:r>
          </a:p>
          <a:p>
            <a:endParaRPr lang="en-GB" sz="3200" dirty="0">
              <a:latin typeface="Twinkl" panose="02000000000000000000" pitchFamily="2" charset="0"/>
            </a:endParaRPr>
          </a:p>
          <a:p>
            <a:endParaRPr lang="en-GB" sz="3200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Fred can only talk in sounds…</a:t>
            </a:r>
          </a:p>
          <a:p>
            <a:r>
              <a:rPr lang="en-GB" sz="3200" dirty="0">
                <a:latin typeface="Twinkl" panose="02000000000000000000" pitchFamily="2" charset="0"/>
              </a:rPr>
              <a:t>He says “</a:t>
            </a:r>
            <a:r>
              <a:rPr lang="en-GB" sz="3200" dirty="0">
                <a:solidFill>
                  <a:srgbClr val="49AB17"/>
                </a:solidFill>
                <a:latin typeface="Twinkl" panose="02000000000000000000" pitchFamily="2" charset="0"/>
              </a:rPr>
              <a:t>c-a-t</a:t>
            </a:r>
            <a:r>
              <a:rPr lang="en-GB" sz="3200" dirty="0">
                <a:latin typeface="Twinkl" panose="02000000000000000000" pitchFamily="2" charset="0"/>
              </a:rPr>
              <a:t>” and the children then blend (combine the sounds) to read and reveal the word.</a:t>
            </a:r>
          </a:p>
          <a:p>
            <a:r>
              <a:rPr lang="en-GB" sz="3200" dirty="0">
                <a:latin typeface="Twinkl" panose="02000000000000000000" pitchFamily="2" charset="0"/>
              </a:rPr>
              <a:t>We call this Fred talk.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45771A-53A2-4521-AC68-B435E72B7A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5775" y="484908"/>
            <a:ext cx="3616777" cy="1830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87A1B5-5A2A-45A5-A0B6-C964448D3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339" y="4542560"/>
            <a:ext cx="4404387" cy="202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69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F88B49-2F2F-4962-8801-AB7460D19FA9}"/>
              </a:ext>
            </a:extLst>
          </p:cNvPr>
          <p:cNvSpPr/>
          <p:nvPr/>
        </p:nvSpPr>
        <p:spPr>
          <a:xfrm>
            <a:off x="403022" y="1304951"/>
            <a:ext cx="97005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Everyday in school, your child is taught a new sound. </a:t>
            </a:r>
          </a:p>
          <a:p>
            <a:pPr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At the end of this session, they should be able to:</a:t>
            </a:r>
          </a:p>
          <a:p>
            <a:pPr indent="-285750">
              <a:buFont typeface="Arial" panose="020B0604020202020204" pitchFamily="34" charset="0"/>
              <a:buChar char="•"/>
              <a:defRPr/>
            </a:pPr>
            <a:endParaRPr lang="en-GB" altLang="en-US" sz="2600" dirty="0">
              <a:latin typeface="Twinkl" panose="02000000000000000000" pitchFamily="2" charset="0"/>
            </a:endParaRPr>
          </a:p>
          <a:p>
            <a:pPr indent="-285750">
              <a:buFont typeface="Arial" panose="020B0604020202020204" pitchFamily="34" charset="0"/>
              <a:buChar char="•"/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Recognise the sound; e.g. </a:t>
            </a:r>
            <a:r>
              <a:rPr lang="en-GB" altLang="en-US" sz="2600" b="1" dirty="0">
                <a:solidFill>
                  <a:srgbClr val="FF0000"/>
                </a:solidFill>
                <a:latin typeface="Twinkl" panose="02000000000000000000" pitchFamily="2" charset="0"/>
              </a:rPr>
              <a:t>d</a:t>
            </a:r>
          </a:p>
          <a:p>
            <a:pPr indent="-285750">
              <a:buFont typeface="Arial" panose="020B0604020202020204" pitchFamily="34" charset="0"/>
              <a:buChar char="•"/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Recognise the sound in words; e.g. </a:t>
            </a:r>
            <a:r>
              <a:rPr lang="en-GB" altLang="en-US" sz="2600" b="1" u="sng" dirty="0">
                <a:solidFill>
                  <a:srgbClr val="FF0000"/>
                </a:solidFill>
                <a:latin typeface="Twinkl" panose="02000000000000000000" pitchFamily="2" charset="0"/>
              </a:rPr>
              <a:t>d</a:t>
            </a:r>
            <a:r>
              <a:rPr lang="en-GB" altLang="en-US" sz="2600" dirty="0">
                <a:latin typeface="Twinkl" panose="02000000000000000000" pitchFamily="2" charset="0"/>
              </a:rPr>
              <a:t>og, mu</a:t>
            </a:r>
            <a:r>
              <a:rPr lang="en-GB" altLang="en-US" sz="2600" b="1" u="sng" dirty="0">
                <a:solidFill>
                  <a:srgbClr val="FF0000"/>
                </a:solidFill>
                <a:latin typeface="Twinkl" panose="02000000000000000000" pitchFamily="2" charset="0"/>
              </a:rPr>
              <a:t>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Write the sound (using the rhyme to remind them </a:t>
            </a:r>
          </a:p>
          <a:p>
            <a:pPr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    how to write/form it correctly). </a:t>
            </a:r>
          </a:p>
          <a:p>
            <a:pPr>
              <a:defRPr/>
            </a:pPr>
            <a:endParaRPr lang="en-GB" altLang="en-US" sz="2600" dirty="0">
              <a:latin typeface="Twinkl" panose="02000000000000000000" pitchFamily="2" charset="0"/>
            </a:endParaRPr>
          </a:p>
          <a:p>
            <a:pPr>
              <a:defRPr/>
            </a:pPr>
            <a:r>
              <a:rPr lang="en-GB" altLang="en-US" sz="2600" dirty="0">
                <a:latin typeface="Twinkl" panose="02000000000000000000" pitchFamily="2" charset="0"/>
              </a:rPr>
              <a:t>E.g. </a:t>
            </a:r>
            <a:r>
              <a:rPr lang="en-GB" altLang="en-US" sz="2600" dirty="0">
                <a:solidFill>
                  <a:schemeClr val="accent6"/>
                </a:solidFill>
                <a:latin typeface="Twinkl" panose="02000000000000000000" pitchFamily="2" charset="0"/>
              </a:rPr>
              <a:t>d = round his bottom, up his tall neck, down to his feet.</a:t>
            </a:r>
            <a:endParaRPr lang="en-GB" sz="2600" dirty="0">
              <a:solidFill>
                <a:schemeClr val="accent6"/>
              </a:solidFill>
              <a:latin typeface="Twinkl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1BFC81-6AF0-4874-92E6-0A043B143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8084" y="4096365"/>
            <a:ext cx="1625585" cy="256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054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A9A36A-0F9F-442F-A3BA-BD0F6BA0A1C4}"/>
              </a:ext>
            </a:extLst>
          </p:cNvPr>
          <p:cNvSpPr txBox="1"/>
          <p:nvPr/>
        </p:nvSpPr>
        <p:spPr>
          <a:xfrm>
            <a:off x="393032" y="1318464"/>
            <a:ext cx="10122568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Twinkl" panose="02000000000000000000" pitchFamily="2" charset="0"/>
              </a:rPr>
              <a:t>The first set of sounds….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• The first sounds we are teaching your child are:</a:t>
            </a:r>
          </a:p>
          <a:p>
            <a:r>
              <a:rPr lang="en-GB" sz="2800" dirty="0">
                <a:latin typeface="Twinkl" panose="02000000000000000000" pitchFamily="2" charset="0"/>
              </a:rPr>
              <a:t>  </a:t>
            </a:r>
          </a:p>
          <a:p>
            <a:pPr algn="ctr"/>
            <a:r>
              <a:rPr lang="en-GB" sz="4000" b="1" dirty="0">
                <a:latin typeface="Twinkl" panose="02000000000000000000" pitchFamily="2" charset="0"/>
              </a:rPr>
              <a:t>m a s d t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r>
              <a:rPr lang="en-GB" sz="2800" dirty="0">
                <a:latin typeface="Twinkl" panose="02000000000000000000" pitchFamily="2" charset="0"/>
              </a:rPr>
              <a:t>• Words that can be made with these sounds are: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pPr algn="ctr"/>
            <a:r>
              <a:rPr lang="en-GB" sz="4000" b="1" dirty="0">
                <a:latin typeface="Twinkl" panose="02000000000000000000" pitchFamily="2" charset="0"/>
              </a:rPr>
              <a:t>at, mat, dad, sad, sat, mad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A9761D-0123-46C6-A4B0-36B83400CA13}"/>
              </a:ext>
            </a:extLst>
          </p:cNvPr>
          <p:cNvSpPr txBox="1"/>
          <p:nvPr/>
        </p:nvSpPr>
        <p:spPr>
          <a:xfrm>
            <a:off x="8989240" y="402918"/>
            <a:ext cx="2919664" cy="246221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" panose="02000000000000000000" pitchFamily="2" charset="0"/>
              </a:rPr>
              <a:t>Our teaching order</a:t>
            </a:r>
          </a:p>
          <a:p>
            <a:pPr algn="ctr"/>
            <a:r>
              <a:rPr lang="en-GB" sz="1400" dirty="0">
                <a:latin typeface="Twinkl" panose="02000000000000000000" pitchFamily="2" charset="0"/>
              </a:rPr>
              <a:t>• We do not teach the sounds in</a:t>
            </a:r>
          </a:p>
          <a:p>
            <a:pPr algn="ctr"/>
            <a:r>
              <a:rPr lang="en-GB" sz="1400" dirty="0">
                <a:latin typeface="Twinkl" panose="02000000000000000000" pitchFamily="2" charset="0"/>
              </a:rPr>
              <a:t>alphabetical order.</a:t>
            </a:r>
          </a:p>
          <a:p>
            <a:pPr algn="ctr"/>
            <a:endParaRPr lang="en-GB" sz="1400" dirty="0">
              <a:latin typeface="Twinkl" panose="02000000000000000000" pitchFamily="2" charset="0"/>
            </a:endParaRPr>
          </a:p>
          <a:p>
            <a:pPr algn="ctr"/>
            <a:r>
              <a:rPr lang="en-GB" sz="1400" dirty="0">
                <a:latin typeface="Twinkl" panose="02000000000000000000" pitchFamily="2" charset="0"/>
              </a:rPr>
              <a:t>• The order is special – the sounds are taught in blocks of 5, then at the end of each block there is a word section.</a:t>
            </a:r>
          </a:p>
          <a:p>
            <a:pPr algn="ctr"/>
            <a:endParaRPr lang="en-GB" sz="1400" dirty="0">
              <a:latin typeface="Twinkl" panose="02000000000000000000" pitchFamily="2" charset="0"/>
            </a:endParaRPr>
          </a:p>
          <a:p>
            <a:pPr algn="ctr"/>
            <a:r>
              <a:rPr lang="en-GB" sz="1400" dirty="0">
                <a:latin typeface="Twinkl" panose="02000000000000000000" pitchFamily="2" charset="0"/>
              </a:rPr>
              <a:t>All of the words contain the sounds they have learnt.</a:t>
            </a:r>
          </a:p>
        </p:txBody>
      </p:sp>
    </p:spTree>
    <p:extLst>
      <p:ext uri="{BB962C8B-B14F-4D97-AF65-F5344CB8AC3E}">
        <p14:creationId xmlns:p14="http://schemas.microsoft.com/office/powerpoint/2010/main" val="1856175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E9D89A-6BA6-4122-8C23-08504382B8D3}"/>
              </a:ext>
            </a:extLst>
          </p:cNvPr>
          <p:cNvSpPr txBox="1"/>
          <p:nvPr/>
        </p:nvSpPr>
        <p:spPr>
          <a:xfrm>
            <a:off x="1069059" y="120316"/>
            <a:ext cx="840663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BOOKS</a:t>
            </a:r>
          </a:p>
          <a:p>
            <a:pPr algn="ctr"/>
            <a:endParaRPr lang="en-GB" sz="4000" b="1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- Picture books</a:t>
            </a:r>
          </a:p>
          <a:p>
            <a:r>
              <a:rPr lang="en-GB" sz="3200" dirty="0">
                <a:latin typeface="Twinkl" panose="02000000000000000000" pitchFamily="2" charset="0"/>
              </a:rPr>
              <a:t>- Sound blending books</a:t>
            </a:r>
          </a:p>
          <a:p>
            <a:r>
              <a:rPr lang="en-GB" sz="3200" dirty="0">
                <a:latin typeface="Twinkl" panose="02000000000000000000" pitchFamily="2" charset="0"/>
              </a:rPr>
              <a:t>- Ditty sheets</a:t>
            </a:r>
          </a:p>
        </p:txBody>
      </p:sp>
      <p:pic>
        <p:nvPicPr>
          <p:cNvPr id="1028" name="Picture 4" descr="Read Write Inc. Phonics Book Bag Books: Green Set 1 Storybooks Mixed Pack  of 10: Amazon.co.uk: Bradbury, Adrian, Hawes, Alison, McFarlane, Karra,  Miskin, Ruth: 9780198419969: Books">
            <a:extLst>
              <a:ext uri="{FF2B5EF4-FFF2-40B4-BE49-F238E27FC236}">
                <a16:creationId xmlns:a16="http://schemas.microsoft.com/office/drawing/2014/main" id="{4C6B8469-6016-4866-AE49-66E7799C2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150" y="441710"/>
            <a:ext cx="4153401" cy="298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ad Write Inc. Phonics: Storybook and Non-fiction Super Easy Buy Pack">
            <a:extLst>
              <a:ext uri="{FF2B5EF4-FFF2-40B4-BE49-F238E27FC236}">
                <a16:creationId xmlns:a16="http://schemas.microsoft.com/office/drawing/2014/main" id="{3589F2D4-AABF-4E18-AEDD-56980073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329" y="3500014"/>
            <a:ext cx="4625242" cy="323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ception Updates – DBIS Hub">
            <a:extLst>
              <a:ext uri="{FF2B5EF4-FFF2-40B4-BE49-F238E27FC236}">
                <a16:creationId xmlns:a16="http://schemas.microsoft.com/office/drawing/2014/main" id="{BFE1F6A4-044E-4809-8882-45F94C129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771" y="2921083"/>
            <a:ext cx="2495209" cy="349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299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601097-14DE-4823-A9B4-61E092E0C483}"/>
              </a:ext>
            </a:extLst>
          </p:cNvPr>
          <p:cNvSpPr/>
          <p:nvPr/>
        </p:nvSpPr>
        <p:spPr>
          <a:xfrm>
            <a:off x="396395" y="1689917"/>
            <a:ext cx="94199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altLang="en-US" sz="2400" dirty="0">
              <a:latin typeface="Twinkl" panose="02000000000000000000" pitchFamily="2" charset="0"/>
            </a:endParaRPr>
          </a:p>
          <a:p>
            <a:r>
              <a:rPr lang="en-GB" altLang="en-US" sz="2400" b="1" dirty="0">
                <a:latin typeface="Twinkl" panose="02000000000000000000" pitchFamily="2" charset="0"/>
              </a:rPr>
              <a:t>Read, Write, Inc </a:t>
            </a:r>
            <a:r>
              <a:rPr lang="en-GB" altLang="en-US" sz="2400" dirty="0">
                <a:latin typeface="Twinkl" panose="02000000000000000000" pitchFamily="2" charset="0"/>
              </a:rPr>
              <a:t>recommend reading each book </a:t>
            </a:r>
            <a:r>
              <a:rPr lang="en-GB" altLang="en-US" sz="2400" b="1" dirty="0">
                <a:latin typeface="Twinkl" panose="02000000000000000000" pitchFamily="2" charset="0"/>
              </a:rPr>
              <a:t>3 times:</a:t>
            </a:r>
          </a:p>
          <a:p>
            <a:endParaRPr lang="en-GB" altLang="en-US" sz="2400" b="1" dirty="0">
              <a:latin typeface="Twinkl" panose="02000000000000000000" pitchFamily="2" charset="0"/>
            </a:endParaRPr>
          </a:p>
          <a:p>
            <a:r>
              <a:rPr lang="en-GB" altLang="en-US" sz="2400" dirty="0">
                <a:latin typeface="Twinkl" panose="02000000000000000000" pitchFamily="2" charset="0"/>
              </a:rPr>
              <a:t>First </a:t>
            </a:r>
            <a:r>
              <a:rPr lang="en-GB" altLang="en-US" sz="2400" b="1" dirty="0">
                <a:latin typeface="Twinkl" panose="02000000000000000000" pitchFamily="2" charset="0"/>
              </a:rPr>
              <a:t>time</a:t>
            </a:r>
            <a:r>
              <a:rPr lang="en-GB" altLang="en-US" sz="2400" dirty="0">
                <a:latin typeface="Twinkl" panose="02000000000000000000" pitchFamily="2" charset="0"/>
              </a:rPr>
              <a:t> = practise </a:t>
            </a:r>
            <a:r>
              <a:rPr lang="en-GB" altLang="en-US" sz="2400" b="1" dirty="0">
                <a:latin typeface="Twinkl" panose="02000000000000000000" pitchFamily="2" charset="0"/>
              </a:rPr>
              <a:t>decoding</a:t>
            </a:r>
            <a:r>
              <a:rPr lang="en-GB" altLang="en-US" sz="2400" dirty="0">
                <a:latin typeface="Twinkl" panose="02000000000000000000" pitchFamily="2" charset="0"/>
              </a:rPr>
              <a:t> the words (blending/Fred Talk).</a:t>
            </a:r>
          </a:p>
          <a:p>
            <a:endParaRPr lang="en-GB" altLang="en-US" sz="2400" dirty="0">
              <a:latin typeface="Twinkl" panose="02000000000000000000" pitchFamily="2" charset="0"/>
            </a:endParaRPr>
          </a:p>
          <a:p>
            <a:r>
              <a:rPr lang="en-GB" altLang="en-US" sz="2400" dirty="0">
                <a:latin typeface="Twinkl" panose="02000000000000000000" pitchFamily="2" charset="0"/>
              </a:rPr>
              <a:t>Second </a:t>
            </a:r>
            <a:r>
              <a:rPr lang="en-GB" altLang="en-US" sz="2400" b="1" dirty="0">
                <a:latin typeface="Twinkl" panose="02000000000000000000" pitchFamily="2" charset="0"/>
              </a:rPr>
              <a:t>time</a:t>
            </a:r>
            <a:r>
              <a:rPr lang="en-GB" altLang="en-US" sz="2400" dirty="0">
                <a:latin typeface="Twinkl" panose="02000000000000000000" pitchFamily="2" charset="0"/>
              </a:rPr>
              <a:t> = practise expression / become quicker / more fluent.</a:t>
            </a:r>
          </a:p>
          <a:p>
            <a:endParaRPr lang="en-GB" altLang="en-US" sz="2400" dirty="0">
              <a:latin typeface="Twinkl" panose="02000000000000000000" pitchFamily="2" charset="0"/>
            </a:endParaRPr>
          </a:p>
          <a:p>
            <a:r>
              <a:rPr lang="en-GB" altLang="en-US" sz="2400" dirty="0">
                <a:latin typeface="Twinkl" panose="02000000000000000000" pitchFamily="2" charset="0"/>
              </a:rPr>
              <a:t>Third </a:t>
            </a:r>
            <a:r>
              <a:rPr lang="en-GB" altLang="en-US" sz="2400" b="1" dirty="0">
                <a:latin typeface="Twinkl" panose="02000000000000000000" pitchFamily="2" charset="0"/>
              </a:rPr>
              <a:t>time</a:t>
            </a:r>
            <a:r>
              <a:rPr lang="en-GB" altLang="en-US" sz="2400" dirty="0">
                <a:latin typeface="Twinkl" panose="02000000000000000000" pitchFamily="2" charset="0"/>
              </a:rPr>
              <a:t> = comprehension (understanding what they have read). Ask questions about what your child has read (see example questions at the back of each book).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C54003-DCBD-44E4-92FB-CE70AD60C969}"/>
              </a:ext>
            </a:extLst>
          </p:cNvPr>
          <p:cNvSpPr/>
          <p:nvPr/>
        </p:nvSpPr>
        <p:spPr>
          <a:xfrm>
            <a:off x="2841860" y="633656"/>
            <a:ext cx="58833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4000" dirty="0">
                <a:latin typeface="Twinkl" panose="02000000000000000000" pitchFamily="2" charset="0"/>
                <a:cs typeface="Arial" panose="020B0604020202020204" pitchFamily="34" charset="0"/>
              </a:rPr>
              <a:t>Reading with your child:</a:t>
            </a:r>
            <a:endParaRPr lang="en-GB" sz="4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695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1C77BE-6186-4C61-B60B-727CEFD816E2}"/>
              </a:ext>
            </a:extLst>
          </p:cNvPr>
          <p:cNvSpPr txBox="1"/>
          <p:nvPr/>
        </p:nvSpPr>
        <p:spPr>
          <a:xfrm>
            <a:off x="489800" y="835346"/>
            <a:ext cx="831354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anose="02000000000000000000" pitchFamily="2" charset="0"/>
              </a:rPr>
              <a:t>Reading Records</a:t>
            </a:r>
          </a:p>
          <a:p>
            <a:pPr algn="ctr"/>
            <a:endParaRPr lang="en-GB" sz="2800" b="1" dirty="0">
              <a:latin typeface="Twinkl" panose="02000000000000000000" pitchFamily="2" charset="0"/>
            </a:endParaRPr>
          </a:p>
          <a:p>
            <a:pPr algn="ctr"/>
            <a:r>
              <a:rPr lang="en-GB" sz="2800" dirty="0">
                <a:latin typeface="Twinkl" panose="02000000000000000000" pitchFamily="2" charset="0"/>
              </a:rPr>
              <a:t>Reading Records are essential for communication between school and home. It is important that you teach your child to take care of their Reading Record and reading books.</a:t>
            </a:r>
          </a:p>
          <a:p>
            <a:pPr algn="ctr"/>
            <a:endParaRPr lang="en-GB" sz="2800" dirty="0">
              <a:latin typeface="Twinkl" panose="02000000000000000000" pitchFamily="2" charset="0"/>
            </a:endParaRPr>
          </a:p>
          <a:p>
            <a:pPr algn="ctr"/>
            <a:r>
              <a:rPr lang="en-GB" sz="2800" dirty="0">
                <a:latin typeface="Twinkl" panose="02000000000000000000" pitchFamily="2" charset="0"/>
              </a:rPr>
              <a:t>Please sign / put a comment / smiley face to indicate that they have read their book 3 times (so that we know that they are ready to change it).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1C70B9-ABFB-4A07-999E-71AD6C38C2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0919" y="252288"/>
            <a:ext cx="288607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1351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470156-FCB0-4C12-87AC-5E639D0911FA}"/>
              </a:ext>
            </a:extLst>
          </p:cNvPr>
          <p:cNvSpPr/>
          <p:nvPr/>
        </p:nvSpPr>
        <p:spPr>
          <a:xfrm>
            <a:off x="357029" y="1198347"/>
            <a:ext cx="868835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400" dirty="0">
                <a:latin typeface="Twinkl" panose="02000000000000000000" pitchFamily="2" charset="0"/>
              </a:rPr>
              <a:t>When reading with your child at home, they are meant to be </a:t>
            </a:r>
            <a:r>
              <a:rPr lang="en-GB" altLang="en-US" sz="2400" u="sng" dirty="0">
                <a:latin typeface="Twinkl" panose="02000000000000000000" pitchFamily="2" charset="0"/>
              </a:rPr>
              <a:t>consolidating</a:t>
            </a:r>
            <a:r>
              <a:rPr lang="en-GB" altLang="en-US" sz="2400" dirty="0">
                <a:latin typeface="Twinkl" panose="02000000000000000000" pitchFamily="2" charset="0"/>
              </a:rPr>
              <a:t> what they have learnt at school, </a:t>
            </a:r>
            <a:r>
              <a:rPr lang="en-GB" altLang="en-US" sz="2400" b="1" dirty="0">
                <a:latin typeface="Twinkl" panose="02000000000000000000" pitchFamily="2" charset="0"/>
              </a:rPr>
              <a:t>not</a:t>
            </a:r>
            <a:r>
              <a:rPr lang="en-GB" altLang="en-US" sz="2400" dirty="0">
                <a:latin typeface="Twinkl" panose="02000000000000000000" pitchFamily="2" charset="0"/>
              </a:rPr>
              <a:t> learning anything new. If they find it too difficult they will not enjoy reading at home. Please let us know if this is the case.</a:t>
            </a:r>
          </a:p>
          <a:p>
            <a:pPr algn="ctr"/>
            <a:endParaRPr lang="en-GB" altLang="en-US" sz="2400" dirty="0">
              <a:latin typeface="Twinkl" panose="02000000000000000000" pitchFamily="2" charset="0"/>
            </a:endParaRPr>
          </a:p>
          <a:p>
            <a:pPr algn="ctr"/>
            <a:endParaRPr lang="en-GB" altLang="en-US" sz="2400" dirty="0">
              <a:latin typeface="Twinkl" panose="02000000000000000000" pitchFamily="2" charset="0"/>
            </a:endParaRPr>
          </a:p>
          <a:p>
            <a:pPr algn="ctr"/>
            <a:r>
              <a:rPr lang="en-GB" altLang="en-US" sz="2400" dirty="0">
                <a:latin typeface="Twinkl" panose="02000000000000000000" pitchFamily="2" charset="0"/>
              </a:rPr>
              <a:t>Don’t forget we are just </a:t>
            </a:r>
            <a:r>
              <a:rPr lang="en-GB" altLang="en-US" sz="2400" b="1" dirty="0">
                <a:latin typeface="Twinkl" panose="02000000000000000000" pitchFamily="2" charset="0"/>
              </a:rPr>
              <a:t>beginning</a:t>
            </a:r>
            <a:r>
              <a:rPr lang="en-GB" altLang="en-US" sz="2400" dirty="0">
                <a:latin typeface="Twinkl" panose="02000000000000000000" pitchFamily="2" charset="0"/>
              </a:rPr>
              <a:t> to learn to read. Everything is new and hopefully exciting!</a:t>
            </a:r>
          </a:p>
          <a:p>
            <a:pPr algn="ctr"/>
            <a:endParaRPr lang="en-GB" altLang="en-US" sz="2400" dirty="0">
              <a:latin typeface="Twinkl" panose="02000000000000000000" pitchFamily="2" charset="0"/>
            </a:endParaRPr>
          </a:p>
          <a:p>
            <a:pPr algn="ctr"/>
            <a:r>
              <a:rPr lang="en-GB" altLang="en-US" sz="2400" dirty="0">
                <a:latin typeface="Twinkl" panose="02000000000000000000" pitchFamily="2" charset="0"/>
              </a:rPr>
              <a:t> </a:t>
            </a:r>
            <a:r>
              <a:rPr lang="en-GB" altLang="en-US" sz="2400" u="sng" dirty="0">
                <a:highlight>
                  <a:srgbClr val="FFFF00"/>
                </a:highlight>
                <a:latin typeface="Twinkl" panose="02000000000000000000" pitchFamily="2" charset="0"/>
              </a:rPr>
              <a:t>Every child is an individual, and will learn at their own pace. </a:t>
            </a:r>
          </a:p>
          <a:p>
            <a:pPr algn="ctr"/>
            <a:endParaRPr lang="en-GB" altLang="en-US" sz="1600" dirty="0">
              <a:latin typeface="Twinkl" panose="02000000000000000000" pitchFamily="2" charset="0"/>
            </a:endParaRPr>
          </a:p>
          <a:p>
            <a:pPr algn="ctr"/>
            <a:endParaRPr lang="en-GB" altLang="en-US" sz="1600" u="sng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098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umBots | Asset 1@2x">
            <a:extLst>
              <a:ext uri="{FF2B5EF4-FFF2-40B4-BE49-F238E27FC236}">
                <a16:creationId xmlns:a16="http://schemas.microsoft.com/office/drawing/2014/main" id="{CEC31675-0AD3-4C38-96EA-F7EEFC075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70" y="858653"/>
            <a:ext cx="9289774" cy="476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030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F73E1E-E18A-4D87-B8A3-357BED1CB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09" y="450589"/>
            <a:ext cx="8009067" cy="29022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9E2631-36A8-49B3-ADA6-2B86F4663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08" y="3505200"/>
            <a:ext cx="8009067" cy="269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352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028784-9507-4E45-B34A-5363C6763D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13" y="367623"/>
            <a:ext cx="7947162" cy="403404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181C1A4-6323-4D6F-B270-EC5F533DFD4A}"/>
              </a:ext>
            </a:extLst>
          </p:cNvPr>
          <p:cNvSpPr/>
          <p:nvPr/>
        </p:nvSpPr>
        <p:spPr>
          <a:xfrm>
            <a:off x="1000913" y="4721478"/>
            <a:ext cx="71121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000" dirty="0">
                <a:latin typeface="Twinkl" panose="02000000000000000000" pitchFamily="2" charset="0"/>
              </a:rPr>
              <a:t>This parent guide can be found on our class pages, and has some additional information on it.  </a:t>
            </a:r>
          </a:p>
          <a:p>
            <a:pPr algn="ctr"/>
            <a:endParaRPr lang="en-GB" altLang="en-US" sz="2000" u="sng" dirty="0">
              <a:latin typeface="Twinkl" panose="02000000000000000000" pitchFamily="2" charset="0"/>
            </a:endParaRPr>
          </a:p>
          <a:p>
            <a:pPr algn="ctr"/>
            <a:r>
              <a:rPr lang="en-GB" altLang="en-US" sz="2000" dirty="0">
                <a:latin typeface="Twinkl" panose="02000000000000000000" pitchFamily="2" charset="0"/>
              </a:rPr>
              <a:t>Children will have the opportunity to access this in school once a week, and it is expected they access it at home daily, alongside their daily reading.</a:t>
            </a:r>
            <a:endParaRPr lang="en-GB" altLang="en-US" sz="14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2323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7860</TotalTime>
  <Words>1085</Words>
  <Application>Microsoft Office PowerPoint</Application>
  <PresentationFormat>Widescreen</PresentationFormat>
  <Paragraphs>145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Trebuchet MS</vt:lpstr>
      <vt:lpstr>Twinkl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Mollyneaux</dc:creator>
  <cp:lastModifiedBy>Miss E Newey</cp:lastModifiedBy>
  <cp:revision>44</cp:revision>
  <cp:lastPrinted>2021-09-17T15:38:53Z</cp:lastPrinted>
  <dcterms:created xsi:type="dcterms:W3CDTF">2021-09-16T15:42:23Z</dcterms:created>
  <dcterms:modified xsi:type="dcterms:W3CDTF">2025-10-05T19:57:59Z</dcterms:modified>
</cp:coreProperties>
</file>